
<file path=[Content_Types].xml><?xml version="1.0" encoding="utf-8"?>
<Types xmlns="http://schemas.openxmlformats.org/package/2006/content-types">
  <Default Extension="xml" ContentType="application/xml"/>
  <Default Extension="jpeg" ContentType="image/jpeg"/>
  <Default Extension="jpg" ContentType="image/jpeg"/>
  <Default Extension="mp4" ContentType="video/mp4"/>
  <Default Extension="emf" ContentType="image/x-emf"/>
  <Default Extension="rels" ContentType="application/vnd.openxmlformats-package.relationships+xml"/>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29" r:id="rId1"/>
  </p:sldMasterIdLst>
  <p:notesMasterIdLst>
    <p:notesMasterId r:id="rId85"/>
  </p:notesMasterIdLst>
  <p:handoutMasterIdLst>
    <p:handoutMasterId r:id="rId86"/>
  </p:handoutMasterIdLst>
  <p:sldIdLst>
    <p:sldId id="1661" r:id="rId2"/>
    <p:sldId id="1329" r:id="rId3"/>
    <p:sldId id="1905" r:id="rId4"/>
    <p:sldId id="1906" r:id="rId5"/>
    <p:sldId id="1750" r:id="rId6"/>
    <p:sldId id="1830" r:id="rId7"/>
    <p:sldId id="1843" r:id="rId8"/>
    <p:sldId id="1782" r:id="rId9"/>
    <p:sldId id="1751" r:id="rId10"/>
    <p:sldId id="1752" r:id="rId11"/>
    <p:sldId id="1755" r:id="rId12"/>
    <p:sldId id="1754" r:id="rId13"/>
    <p:sldId id="1851" r:id="rId14"/>
    <p:sldId id="1810" r:id="rId15"/>
    <p:sldId id="1756" r:id="rId16"/>
    <p:sldId id="1883" r:id="rId17"/>
    <p:sldId id="1884" r:id="rId18"/>
    <p:sldId id="1811" r:id="rId19"/>
    <p:sldId id="1853" r:id="rId20"/>
    <p:sldId id="1812" r:id="rId21"/>
    <p:sldId id="1813" r:id="rId22"/>
    <p:sldId id="1814" r:id="rId23"/>
    <p:sldId id="1815" r:id="rId24"/>
    <p:sldId id="1816" r:id="rId25"/>
    <p:sldId id="1817" r:id="rId26"/>
    <p:sldId id="1818" r:id="rId27"/>
    <p:sldId id="1819" r:id="rId28"/>
    <p:sldId id="1820" r:id="rId29"/>
    <p:sldId id="1821" r:id="rId30"/>
    <p:sldId id="1822" r:id="rId31"/>
    <p:sldId id="1877" r:id="rId32"/>
    <p:sldId id="1878" r:id="rId33"/>
    <p:sldId id="1879" r:id="rId34"/>
    <p:sldId id="1880" r:id="rId35"/>
    <p:sldId id="1867" r:id="rId36"/>
    <p:sldId id="1770" r:id="rId37"/>
    <p:sldId id="1771" r:id="rId38"/>
    <p:sldId id="1907" r:id="rId39"/>
    <p:sldId id="1908" r:id="rId40"/>
    <p:sldId id="1909" r:id="rId41"/>
    <p:sldId id="1910" r:id="rId42"/>
    <p:sldId id="1911" r:id="rId43"/>
    <p:sldId id="1912" r:id="rId44"/>
    <p:sldId id="1896" r:id="rId45"/>
    <p:sldId id="1797" r:id="rId46"/>
    <p:sldId id="1798" r:id="rId47"/>
    <p:sldId id="1799" r:id="rId48"/>
    <p:sldId id="1800" r:id="rId49"/>
    <p:sldId id="1852" r:id="rId50"/>
    <p:sldId id="1801" r:id="rId51"/>
    <p:sldId id="1804" r:id="rId52"/>
    <p:sldId id="1841" r:id="rId53"/>
    <p:sldId id="1888" r:id="rId54"/>
    <p:sldId id="1860" r:id="rId55"/>
    <p:sldId id="1885" r:id="rId56"/>
    <p:sldId id="1862" r:id="rId57"/>
    <p:sldId id="1863" r:id="rId58"/>
    <p:sldId id="1864" r:id="rId59"/>
    <p:sldId id="1897" r:id="rId60"/>
    <p:sldId id="1904" r:id="rId61"/>
    <p:sldId id="1899" r:id="rId62"/>
    <p:sldId id="1900" r:id="rId63"/>
    <p:sldId id="1901" r:id="rId64"/>
    <p:sldId id="1902" r:id="rId65"/>
    <p:sldId id="1903" r:id="rId66"/>
    <p:sldId id="1886" r:id="rId67"/>
    <p:sldId id="1868" r:id="rId68"/>
    <p:sldId id="1869" r:id="rId69"/>
    <p:sldId id="1870" r:id="rId70"/>
    <p:sldId id="1872" r:id="rId71"/>
    <p:sldId id="1873" r:id="rId72"/>
    <p:sldId id="1891" r:id="rId73"/>
    <p:sldId id="1890" r:id="rId74"/>
    <p:sldId id="1889" r:id="rId75"/>
    <p:sldId id="1881" r:id="rId76"/>
    <p:sldId id="1914" r:id="rId77"/>
    <p:sldId id="1915" r:id="rId78"/>
    <p:sldId id="1916" r:id="rId79"/>
    <p:sldId id="1917" r:id="rId80"/>
    <p:sldId id="1918" r:id="rId81"/>
    <p:sldId id="1919" r:id="rId82"/>
    <p:sldId id="1913" r:id="rId83"/>
    <p:sldId id="1722" r:id="rId8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clrMru>
    <a:srgbClr val="33CC00"/>
    <a:srgbClr val="FFE6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8109"/>
    <p:restoredTop sz="93692"/>
  </p:normalViewPr>
  <p:slideViewPr>
    <p:cSldViewPr snapToGrid="0" snapToObjects="1">
      <p:cViewPr>
        <p:scale>
          <a:sx n="74" d="100"/>
          <a:sy n="74" d="100"/>
        </p:scale>
        <p:origin x="144" y="-120"/>
      </p:cViewPr>
      <p:guideLst>
        <p:guide orient="horz" pos="2160"/>
        <p:guide pos="2880"/>
      </p:guideLst>
    </p:cSldViewPr>
  </p:slideViewPr>
  <p:notesTextViewPr>
    <p:cViewPr>
      <p:scale>
        <a:sx n="35" d="100"/>
        <a:sy n="35" d="100"/>
      </p:scale>
      <p:origin x="0" y="0"/>
    </p:cViewPr>
  </p:notesTextViewPr>
  <p:sorterViewPr>
    <p:cViewPr>
      <p:scale>
        <a:sx n="175" d="100"/>
        <a:sy n="175" d="100"/>
      </p:scale>
      <p:origin x="0" y="88560"/>
    </p:cViewPr>
  </p:sorterViewPr>
  <p:notesViewPr>
    <p:cSldViewPr snapToGrid="0" snapToObjects="1">
      <p:cViewPr varScale="1">
        <p:scale>
          <a:sx n="55" d="100"/>
          <a:sy n="55" d="100"/>
        </p:scale>
        <p:origin x="-920"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90"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notesMaster" Target="notesMasters/notesMaster1.xml"/><Relationship Id="rId86" Type="http://schemas.openxmlformats.org/officeDocument/2006/relationships/handoutMaster" Target="handoutMasters/handoutMaster1.xml"/><Relationship Id="rId87" Type="http://schemas.openxmlformats.org/officeDocument/2006/relationships/presProps" Target="presProps.xml"/><Relationship Id="rId88" Type="http://schemas.openxmlformats.org/officeDocument/2006/relationships/viewProps" Target="viewProps.xml"/><Relationship Id="rId89"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t>
        <a:bodyPr/>
        <a:lstStyle/>
        <a:p>
          <a:endParaRPr lang="en-US"/>
        </a:p>
      </dgm:t>
    </dgm:pt>
    <dgm:pt modelId="{F003F09D-0DD9-464D-B63C-6ADC8A4410B3}" type="pres">
      <dgm:prSet presAssocID="{62728B36-285D-1041-8245-6EF312590895}" presName="Accent" presStyleLbl="node1" presStyleIdx="0" presStyleCnt="3"/>
      <dgm:spPr/>
      <dgm:t>
        <a:bodyPr/>
        <a:lstStyle/>
        <a:p>
          <a:endParaRPr lang="en-US"/>
        </a:p>
      </dgm:t>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t>
        <a:bodyPr/>
        <a:lstStyle/>
        <a:p>
          <a:endParaRPr lang="en-US"/>
        </a:p>
      </dgm:t>
    </dgm:pt>
    <dgm:pt modelId="{1E86620D-846F-6741-A45E-18D834F1DF08}" type="pres">
      <dgm:prSet presAssocID="{C85933CD-E604-D64F-8627-A0B9CE3C3497}" presName="Accent" presStyleLbl="node1" presStyleIdx="1" presStyleCnt="3"/>
      <dgm:spPr/>
      <dgm:t>
        <a:bodyPr/>
        <a:lstStyle/>
        <a:p>
          <a:endParaRPr lang="en-US"/>
        </a:p>
      </dgm:t>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t>
        <a:bodyPr/>
        <a:lstStyle/>
        <a:p>
          <a:endParaRPr lang="en-US"/>
        </a:p>
      </dgm:t>
    </dgm:pt>
    <dgm:pt modelId="{657DC6E9-F4D5-DC4A-A75B-7281836DEFFA}" type="pres">
      <dgm:prSet presAssocID="{2D113853-31D9-F64D-BA31-772C5BED6AAC}" presName="Accent" presStyleLbl="node1" presStyleIdx="2" presStyleCnt="3"/>
      <dgm:spPr/>
      <dgm:t>
        <a:bodyPr/>
        <a:lstStyle/>
        <a:p>
          <a:endParaRPr lang="en-US"/>
        </a:p>
      </dgm:t>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F4957151-C8EE-FC4D-8D03-06793BE03E51}" type="presOf" srcId="{2D113853-31D9-F64D-BA31-772C5BED6AAC}" destId="{514E6B65-CDE9-034E-9F21-0E51BCCCAB80}" srcOrd="0" destOrd="0" presId="urn:microsoft.com/office/officeart/2009/layout/CircleArrowProcess"/>
    <dgm:cxn modelId="{23F0B43B-E025-8848-8C84-9555BE2E5DE3}" type="presOf" srcId="{83844E56-9B84-1F4C-96F3-9E6AED045B69}" destId="{FC40E305-E0DF-C244-8548-A4A2C9105ABA}"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BFF20E49-B2D3-F04E-82B7-A6B8040486AF}" type="presOf" srcId="{C85933CD-E604-D64F-8627-A0B9CE3C3497}" destId="{8003497E-EE36-774C-935C-D3CA34D3025F}"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03DDF855-CC1A-774D-B3D7-B18480BE930C}" type="presOf" srcId="{62728B36-285D-1041-8245-6EF312590895}" destId="{BAB21BB3-A0F9-B840-9715-1FC76155B0B8}" srcOrd="0" destOrd="0" presId="urn:microsoft.com/office/officeart/2009/layout/CircleArrowProcess"/>
    <dgm:cxn modelId="{626930B7-A616-5741-876C-6ADE92C49D27}" type="presParOf" srcId="{FC40E305-E0DF-C244-8548-A4A2C9105ABA}" destId="{25429000-11BF-5949-B877-FA064F85D68A}" srcOrd="0" destOrd="0" presId="urn:microsoft.com/office/officeart/2009/layout/CircleArrowProcess"/>
    <dgm:cxn modelId="{B05D1D61-9732-444A-BBF4-4C122E79F811}" type="presParOf" srcId="{25429000-11BF-5949-B877-FA064F85D68A}" destId="{F003F09D-0DD9-464D-B63C-6ADC8A4410B3}" srcOrd="0" destOrd="0" presId="urn:microsoft.com/office/officeart/2009/layout/CircleArrowProcess"/>
    <dgm:cxn modelId="{07C38CAE-869D-F546-83FF-F1115D9517DB}" type="presParOf" srcId="{FC40E305-E0DF-C244-8548-A4A2C9105ABA}" destId="{BAB21BB3-A0F9-B840-9715-1FC76155B0B8}" srcOrd="1" destOrd="0" presId="urn:microsoft.com/office/officeart/2009/layout/CircleArrowProcess"/>
    <dgm:cxn modelId="{8E4D2F4F-3CD8-D84A-9F5E-3BFEDB788E5D}" type="presParOf" srcId="{FC40E305-E0DF-C244-8548-A4A2C9105ABA}" destId="{52557BCD-7463-5444-8B0E-9D76B4130D1E}" srcOrd="2" destOrd="0" presId="urn:microsoft.com/office/officeart/2009/layout/CircleArrowProcess"/>
    <dgm:cxn modelId="{E7D0669E-E16E-6D46-852F-4949BF79D489}" type="presParOf" srcId="{52557BCD-7463-5444-8B0E-9D76B4130D1E}" destId="{1E86620D-846F-6741-A45E-18D834F1DF08}" srcOrd="0" destOrd="0" presId="urn:microsoft.com/office/officeart/2009/layout/CircleArrowProcess"/>
    <dgm:cxn modelId="{28D8F15D-2419-C643-A616-59BBF0C81F54}" type="presParOf" srcId="{FC40E305-E0DF-C244-8548-A4A2C9105ABA}" destId="{8003497E-EE36-774C-935C-D3CA34D3025F}" srcOrd="3" destOrd="0" presId="urn:microsoft.com/office/officeart/2009/layout/CircleArrowProcess"/>
    <dgm:cxn modelId="{C8B136D9-21A3-A34E-B027-6D24199999C1}" type="presParOf" srcId="{FC40E305-E0DF-C244-8548-A4A2C9105ABA}" destId="{40A59447-4FE0-A645-B08E-131F78D3659D}" srcOrd="4" destOrd="0" presId="urn:microsoft.com/office/officeart/2009/layout/CircleArrowProcess"/>
    <dgm:cxn modelId="{1EAACACF-8659-F643-B023-1F8ED07FB798}" type="presParOf" srcId="{40A59447-4FE0-A645-B08E-131F78D3659D}" destId="{657DC6E9-F4D5-DC4A-A75B-7281836DEFFA}" srcOrd="0" destOrd="0" presId="urn:microsoft.com/office/officeart/2009/layout/CircleArrowProcess"/>
    <dgm:cxn modelId="{E4BAFA07-F991-A147-8870-E5AC905F0FEB}" type="presParOf" srcId="{FC40E305-E0DF-C244-8548-A4A2C9105ABA}" destId="{514E6B65-CDE9-034E-9F21-0E51BCCCAB80}" srcOrd="5" destOrd="0" presId="urn:microsoft.com/office/officeart/2009/layout/CircleArrowProcess"/>
  </dgm:cxnLst>
  <dgm:bg>
    <a:noFill/>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757C55FA-5F31-5E4D-A3AD-679F053D5FD3}" srcId="{83844E56-9B84-1F4C-96F3-9E6AED045B69}" destId="{2D113853-31D9-F64D-BA31-772C5BED6AAC}" srcOrd="2" destOrd="0" parTransId="{95300E27-42E9-054B-ABD5-D7800A91EB51}" sibTransId="{332FBC84-523D-C941-9275-D9ABE95D904D}"/>
    <dgm:cxn modelId="{4A0CC55C-2D39-CE4D-99F0-C1CCAA7345A7}" type="presOf" srcId="{62728B36-285D-1041-8245-6EF312590895}" destId="{BAB21BB3-A0F9-B840-9715-1FC76155B0B8}" srcOrd="0" destOrd="0" presId="urn:microsoft.com/office/officeart/2009/layout/CircleArrowProcess"/>
    <dgm:cxn modelId="{BCE524C5-CD95-7248-9025-9F48C8C840E0}" type="presOf" srcId="{C85933CD-E604-D64F-8627-A0B9CE3C3497}" destId="{8003497E-EE36-774C-935C-D3CA34D3025F}" srcOrd="0" destOrd="0" presId="urn:microsoft.com/office/officeart/2009/layout/CircleArrowProcess"/>
    <dgm:cxn modelId="{8EA71DE2-11D5-B246-9A30-F1EF84424E4F}" type="presOf" srcId="{2D113853-31D9-F64D-BA31-772C5BED6AAC}" destId="{514E6B65-CDE9-034E-9F21-0E51BCCCAB80}" srcOrd="0" destOrd="0" presId="urn:microsoft.com/office/officeart/2009/layout/CircleArrowProcess"/>
    <dgm:cxn modelId="{E1FCE314-622C-654E-9027-2068956B95FB}" type="presOf" srcId="{83844E56-9B84-1F4C-96F3-9E6AED045B69}" destId="{FC40E305-E0DF-C244-8548-A4A2C9105ABA}" srcOrd="0" destOrd="0" presId="urn:microsoft.com/office/officeart/2009/layout/CircleArrowProcess"/>
    <dgm:cxn modelId="{5E81DA26-F620-5F44-810D-48A0AC3B1893}" type="presParOf" srcId="{FC40E305-E0DF-C244-8548-A4A2C9105ABA}" destId="{25429000-11BF-5949-B877-FA064F85D68A}" srcOrd="0" destOrd="0" presId="urn:microsoft.com/office/officeart/2009/layout/CircleArrowProcess"/>
    <dgm:cxn modelId="{CF442344-73B6-F04B-B000-75F8EBF40EBA}" type="presParOf" srcId="{25429000-11BF-5949-B877-FA064F85D68A}" destId="{F003F09D-0DD9-464D-B63C-6ADC8A4410B3}" srcOrd="0" destOrd="0" presId="urn:microsoft.com/office/officeart/2009/layout/CircleArrowProcess"/>
    <dgm:cxn modelId="{3C38570A-FE8B-9348-AA16-641E1530DAD7}" type="presParOf" srcId="{FC40E305-E0DF-C244-8548-A4A2C9105ABA}" destId="{BAB21BB3-A0F9-B840-9715-1FC76155B0B8}" srcOrd="1" destOrd="0" presId="urn:microsoft.com/office/officeart/2009/layout/CircleArrowProcess"/>
    <dgm:cxn modelId="{7CFBC391-94E8-164E-8F94-329016744DC3}" type="presParOf" srcId="{FC40E305-E0DF-C244-8548-A4A2C9105ABA}" destId="{52557BCD-7463-5444-8B0E-9D76B4130D1E}" srcOrd="2" destOrd="0" presId="urn:microsoft.com/office/officeart/2009/layout/CircleArrowProcess"/>
    <dgm:cxn modelId="{8926048B-F890-FF48-8083-86AE60F93AB9}" type="presParOf" srcId="{52557BCD-7463-5444-8B0E-9D76B4130D1E}" destId="{1E86620D-846F-6741-A45E-18D834F1DF08}" srcOrd="0" destOrd="0" presId="urn:microsoft.com/office/officeart/2009/layout/CircleArrowProcess"/>
    <dgm:cxn modelId="{ED20E154-DCFA-3242-AAE9-2BB8FE782FBA}" type="presParOf" srcId="{FC40E305-E0DF-C244-8548-A4A2C9105ABA}" destId="{8003497E-EE36-774C-935C-D3CA34D3025F}" srcOrd="3" destOrd="0" presId="urn:microsoft.com/office/officeart/2009/layout/CircleArrowProcess"/>
    <dgm:cxn modelId="{40D05829-945B-874A-9A42-421C68B4BFA8}" type="presParOf" srcId="{FC40E305-E0DF-C244-8548-A4A2C9105ABA}" destId="{40A59447-4FE0-A645-B08E-131F78D3659D}" srcOrd="4" destOrd="0" presId="urn:microsoft.com/office/officeart/2009/layout/CircleArrowProcess"/>
    <dgm:cxn modelId="{FD6E68FC-CE25-BC48-8005-77DCE93F4067}" type="presParOf" srcId="{40A59447-4FE0-A645-B08E-131F78D3659D}" destId="{657DC6E9-F4D5-DC4A-A75B-7281836DEFFA}" srcOrd="0" destOrd="0" presId="urn:microsoft.com/office/officeart/2009/layout/CircleArrowProcess"/>
    <dgm:cxn modelId="{C00599BF-55F8-FB40-814F-9A6D92A43655}"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1910111" y="0"/>
          <a:ext cx="1748275" cy="1748541"/>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1818801" y="834738"/>
          <a:ext cx="1809872" cy="4567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Read and/or</a:t>
          </a:r>
          <a:r>
            <a:rPr lang="en-US" sz="1500" kern="1200" baseline="0" dirty="0" smtClean="0"/>
            <a:t> listen 	</a:t>
          </a:r>
          <a:endParaRPr lang="en-US" sz="1500" kern="1200" dirty="0"/>
        </a:p>
      </dsp:txBody>
      <dsp:txXfrm>
        <a:off x="1818801" y="834738"/>
        <a:ext cx="1809872" cy="456730"/>
      </dsp:txXfrm>
    </dsp:sp>
    <dsp:sp modelId="{1E86620D-846F-6741-A45E-18D834F1DF08}">
      <dsp:nvSpPr>
        <dsp:cNvPr id="0" name=""/>
        <dsp:cNvSpPr/>
      </dsp:nvSpPr>
      <dsp:spPr>
        <a:xfrm>
          <a:off x="1424534" y="1004666"/>
          <a:ext cx="1748275" cy="1748541"/>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1773774" y="1619442"/>
          <a:ext cx="1589258" cy="5465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Talk</a:t>
          </a:r>
          <a:r>
            <a:rPr lang="en-US" sz="1500" kern="1200" baseline="0" dirty="0" smtClean="0"/>
            <a:t> about it	</a:t>
          </a:r>
          <a:endParaRPr lang="en-US" sz="1500" kern="1200" dirty="0"/>
        </a:p>
      </dsp:txBody>
      <dsp:txXfrm>
        <a:off x="1773774" y="1619442"/>
        <a:ext cx="1589258" cy="546595"/>
      </dsp:txXfrm>
    </dsp:sp>
    <dsp:sp modelId="{657DC6E9-F4D5-DC4A-A75B-7281836DEFFA}">
      <dsp:nvSpPr>
        <dsp:cNvPr id="0" name=""/>
        <dsp:cNvSpPr/>
      </dsp:nvSpPr>
      <dsp:spPr>
        <a:xfrm>
          <a:off x="2034542" y="2129558"/>
          <a:ext cx="1502039" cy="1502641"/>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2298836" y="2653685"/>
          <a:ext cx="971482" cy="485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525" tIns="9525" rIns="9525" bIns="9525" numCol="1" spcCol="1270" anchor="ctr" anchorCtr="0">
          <a:noAutofit/>
        </a:bodyPr>
        <a:lstStyle/>
        <a:p>
          <a:pPr lvl="0" algn="ctr" defTabSz="666750">
            <a:lnSpc>
              <a:spcPct val="90000"/>
            </a:lnSpc>
            <a:spcBef>
              <a:spcPct val="0"/>
            </a:spcBef>
            <a:spcAft>
              <a:spcPct val="35000"/>
            </a:spcAft>
          </a:pPr>
          <a:r>
            <a:rPr lang="en-US" sz="1500" kern="1200" dirty="0" smtClean="0"/>
            <a:t>Write about it</a:t>
          </a:r>
          <a:endParaRPr lang="en-US" sz="1500" kern="1200" dirty="0"/>
        </a:p>
      </dsp:txBody>
      <dsp:txXfrm>
        <a:off x="2298836" y="2653685"/>
        <a:ext cx="971482" cy="4856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Read and/or</a:t>
          </a:r>
          <a:r>
            <a:rPr lang="en-US" sz="2200" kern="1200" baseline="0" dirty="0" smtClean="0"/>
            <a:t> listen 	</a:t>
          </a:r>
          <a:endParaRPr lang="en-US" sz="22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Talk</a:t>
          </a:r>
          <a:r>
            <a:rPr lang="en-US" sz="2200" kern="1200" baseline="0" dirty="0" smtClean="0"/>
            <a:t> about it	</a:t>
          </a:r>
          <a:endParaRPr lang="en-US" sz="22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lvl="0" algn="ctr" defTabSz="977900">
            <a:lnSpc>
              <a:spcPct val="90000"/>
            </a:lnSpc>
            <a:spcBef>
              <a:spcPct val="0"/>
            </a:spcBef>
            <a:spcAft>
              <a:spcPct val="35000"/>
            </a:spcAft>
          </a:pPr>
          <a:r>
            <a:rPr lang="en-US" sz="2200" kern="1200" dirty="0" smtClean="0"/>
            <a:t>Write about it</a:t>
          </a:r>
          <a:endParaRPr lang="en-US" sz="22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0AFAED-B3F5-F844-A56E-87F9452C9222}" type="datetimeFigureOut">
              <a:rPr lang="en-US"/>
              <a:pPr/>
              <a:t>8/22/16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47FD59-2956-0F45-BC2E-068CF25E3812}" type="slidenum">
              <a:rPr/>
              <a:pPr/>
              <a:t>‹#›</a:t>
            </a:fld>
            <a:endParaRPr lang="en-US"/>
          </a:p>
        </p:txBody>
      </p:sp>
    </p:spTree>
    <p:extLst>
      <p:ext uri="{BB962C8B-B14F-4D97-AF65-F5344CB8AC3E}">
        <p14:creationId xmlns:p14="http://schemas.microsoft.com/office/powerpoint/2010/main" val="7910521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6D1DBA-CC19-A34B-AD90-A0303634FBDE}" type="datetimeFigureOut">
              <a:rPr lang="en-US"/>
              <a:pPr/>
              <a:t>8/22/16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E35CB3-1955-EF4B-A07F-669D25884C65}" type="slidenum">
              <a:rPr/>
              <a:pPr/>
              <a:t>‹#›</a:t>
            </a:fld>
            <a:endParaRPr lang="en-US"/>
          </a:p>
        </p:txBody>
      </p:sp>
    </p:spTree>
    <p:extLst>
      <p:ext uri="{BB962C8B-B14F-4D97-AF65-F5344CB8AC3E}">
        <p14:creationId xmlns:p14="http://schemas.microsoft.com/office/powerpoint/2010/main" val="1349802112"/>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a:t>
            </a:fld>
            <a:endParaRPr lang="uk-UA"/>
          </a:p>
        </p:txBody>
      </p:sp>
    </p:spTree>
    <p:extLst>
      <p:ext uri="{BB962C8B-B14F-4D97-AF65-F5344CB8AC3E}">
        <p14:creationId xmlns:p14="http://schemas.microsoft.com/office/powerpoint/2010/main" val="6285009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82EB4C27-4006-8C47-BBC5-D90BA6B60039}" type="slidenum">
              <a:rPr lang="en-US">
                <a:latin typeface="Arial" pitchFamily="-1" charset="0"/>
                <a:ea typeface="ＭＳ Ｐゴシック" pitchFamily="-1" charset="-128"/>
                <a:cs typeface="ＭＳ Ｐゴシック" pitchFamily="-1" charset="-128"/>
              </a:rPr>
              <a:pPr/>
              <a:t>16</a:t>
            </a:fld>
            <a:endParaRPr lang="en-US">
              <a:latin typeface="Arial" pitchFamily="-1" charset="0"/>
              <a:ea typeface="ＭＳ Ｐゴシック" pitchFamily="-1" charset="-128"/>
              <a:cs typeface="ＭＳ Ｐゴシック" pitchFamily="-1" charset="-128"/>
            </a:endParaRPr>
          </a:p>
        </p:txBody>
      </p:sp>
      <p:sp>
        <p:nvSpPr>
          <p:cNvPr id="149507" name="Rectangle 2"/>
          <p:cNvSpPr>
            <a:spLocks noGrp="1" noRot="1" noChangeAspect="1" noChangeArrowheads="1"/>
          </p:cNvSpPr>
          <p:nvPr>
            <p:ph type="sldImg"/>
          </p:nvPr>
        </p:nvSpPr>
        <p:spPr>
          <a:solidFill>
            <a:srgbClr val="FFFFFF"/>
          </a:solidFill>
          <a:ln/>
        </p:spPr>
      </p:sp>
      <p:sp>
        <p:nvSpPr>
          <p:cNvPr id="1495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427432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82EB4C27-4006-8C47-BBC5-D90BA6B60039}" type="slidenum">
              <a:rPr lang="en-US">
                <a:latin typeface="Arial" pitchFamily="-1" charset="0"/>
                <a:ea typeface="ＭＳ Ｐゴシック" pitchFamily="-1" charset="-128"/>
                <a:cs typeface="ＭＳ Ｐゴシック" pitchFamily="-1" charset="-128"/>
              </a:rPr>
              <a:pPr/>
              <a:t>19</a:t>
            </a:fld>
            <a:endParaRPr lang="en-US">
              <a:latin typeface="Arial" pitchFamily="-1" charset="0"/>
              <a:ea typeface="ＭＳ Ｐゴシック" pitchFamily="-1" charset="-128"/>
              <a:cs typeface="ＭＳ Ｐゴシック" pitchFamily="-1" charset="-128"/>
            </a:endParaRPr>
          </a:p>
        </p:txBody>
      </p:sp>
      <p:sp>
        <p:nvSpPr>
          <p:cNvPr id="149507" name="Rectangle 2"/>
          <p:cNvSpPr>
            <a:spLocks noGrp="1" noRot="1" noChangeAspect="1" noChangeArrowheads="1"/>
          </p:cNvSpPr>
          <p:nvPr>
            <p:ph type="sldImg"/>
          </p:nvPr>
        </p:nvSpPr>
        <p:spPr>
          <a:solidFill>
            <a:srgbClr val="FFFFFF"/>
          </a:solidFill>
          <a:ln/>
        </p:spPr>
      </p:sp>
      <p:sp>
        <p:nvSpPr>
          <p:cNvPr id="1495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553847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20</a:t>
            </a:fld>
            <a:endParaRPr lang="uk-UA"/>
          </a:p>
        </p:txBody>
      </p:sp>
    </p:spTree>
    <p:extLst>
      <p:ext uri="{BB962C8B-B14F-4D97-AF65-F5344CB8AC3E}">
        <p14:creationId xmlns:p14="http://schemas.microsoft.com/office/powerpoint/2010/main" val="11604277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4E8ACB3A-4526-AD4A-8180-7AA03660F994}" type="slidenum">
              <a:rPr lang="en-US">
                <a:latin typeface="Arial" pitchFamily="-101" charset="0"/>
                <a:ea typeface="ＭＳ Ｐゴシック" pitchFamily="-101" charset="-128"/>
                <a:cs typeface="ＭＳ Ｐゴシック" pitchFamily="-101" charset="-128"/>
              </a:rPr>
              <a:pPr/>
              <a:t>21</a:t>
            </a:fld>
            <a:endParaRPr lang="en-US">
              <a:latin typeface="Arial" pitchFamily="-101" charset="0"/>
              <a:ea typeface="ＭＳ Ｐゴシック" pitchFamily="-101" charset="-128"/>
              <a:cs typeface="ＭＳ Ｐゴシック" pitchFamily="-101" charset="-128"/>
            </a:endParaRPr>
          </a:p>
        </p:txBody>
      </p:sp>
      <p:sp>
        <p:nvSpPr>
          <p:cNvPr id="251907" name="Rectangle 2"/>
          <p:cNvSpPr>
            <a:spLocks noGrp="1" noRot="1" noChangeAspect="1" noChangeArrowheads="1"/>
          </p:cNvSpPr>
          <p:nvPr>
            <p:ph type="sldImg"/>
          </p:nvPr>
        </p:nvSpPr>
        <p:spPr>
          <a:solidFill>
            <a:srgbClr val="FFFFFF"/>
          </a:solidFill>
          <a:ln/>
        </p:spPr>
      </p:sp>
      <p:sp>
        <p:nvSpPr>
          <p:cNvPr id="25190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01" charset="0"/>
              <a:ea typeface="ＭＳ Ｐゴシック" pitchFamily="-101" charset="-128"/>
              <a:cs typeface="ＭＳ Ｐゴシック" pitchFamily="-101" charset="-128"/>
            </a:endParaRPr>
          </a:p>
        </p:txBody>
      </p:sp>
      <p:sp>
        <p:nvSpPr>
          <p:cNvPr id="251909" name="Footer Placeholder 5"/>
          <p:cNvSpPr>
            <a:spLocks noGrp="1"/>
          </p:cNvSpPr>
          <p:nvPr>
            <p:ph type="ftr" sz="quarter" idx="4"/>
          </p:nvPr>
        </p:nvSpPr>
        <p:spPr>
          <a:noFill/>
        </p:spPr>
        <p:txBody>
          <a:bodyPr/>
          <a:lstStyle/>
          <a:p>
            <a:r>
              <a:rPr lang="en-US">
                <a:latin typeface="Arial" pitchFamily="-101" charset="0"/>
                <a:ea typeface="ＭＳ Ｐゴシック" pitchFamily="-101" charset="-128"/>
                <a:cs typeface="ＭＳ Ｐゴシック" pitchFamily="-101" charset="-128"/>
              </a:rPr>
              <a:t>L. Terrill</a:t>
            </a:r>
          </a:p>
        </p:txBody>
      </p:sp>
      <p:sp>
        <p:nvSpPr>
          <p:cNvPr id="251910" name="Header Placeholder 7"/>
          <p:cNvSpPr>
            <a:spLocks noGrp="1"/>
          </p:cNvSpPr>
          <p:nvPr>
            <p:ph type="hdr" sz="quarter"/>
          </p:nvPr>
        </p:nvSpPr>
        <p:spPr>
          <a:noFill/>
        </p:spPr>
        <p:txBody>
          <a:bodyPr/>
          <a:lstStyle/>
          <a:p>
            <a:r>
              <a:rPr lang="en-US">
                <a:latin typeface="Arial" pitchFamily="-101" charset="0"/>
                <a:ea typeface="ＭＳ Ｐゴシック" pitchFamily="-101" charset="-128"/>
                <a:cs typeface="ＭＳ Ｐゴシック" pitchFamily="-101" charset="-128"/>
              </a:rPr>
              <a:t>Curriculum Design</a:t>
            </a:r>
          </a:p>
        </p:txBody>
      </p:sp>
    </p:spTree>
    <p:extLst>
      <p:ext uri="{BB962C8B-B14F-4D97-AF65-F5344CB8AC3E}">
        <p14:creationId xmlns:p14="http://schemas.microsoft.com/office/powerpoint/2010/main" val="1598072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en-US"/>
              <a:pPr/>
              <a:t>25</a:t>
            </a:fld>
            <a:endParaRPr lang="en-US"/>
          </a:p>
        </p:txBody>
      </p:sp>
    </p:spTree>
    <p:extLst>
      <p:ext uri="{BB962C8B-B14F-4D97-AF65-F5344CB8AC3E}">
        <p14:creationId xmlns:p14="http://schemas.microsoft.com/office/powerpoint/2010/main" val="13933246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en-US"/>
              <a:pPr/>
              <a:t>26</a:t>
            </a:fld>
            <a:endParaRPr lang="en-US"/>
          </a:p>
        </p:txBody>
      </p:sp>
    </p:spTree>
    <p:extLst>
      <p:ext uri="{BB962C8B-B14F-4D97-AF65-F5344CB8AC3E}">
        <p14:creationId xmlns:p14="http://schemas.microsoft.com/office/powerpoint/2010/main" val="1171563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en-US"/>
              <a:pPr/>
              <a:t>27</a:t>
            </a:fld>
            <a:endParaRPr lang="en-US"/>
          </a:p>
        </p:txBody>
      </p:sp>
    </p:spTree>
    <p:extLst>
      <p:ext uri="{BB962C8B-B14F-4D97-AF65-F5344CB8AC3E}">
        <p14:creationId xmlns:p14="http://schemas.microsoft.com/office/powerpoint/2010/main" val="3735542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en-US"/>
              <a:pPr/>
              <a:t>28</a:t>
            </a:fld>
            <a:endParaRPr lang="en-US"/>
          </a:p>
        </p:txBody>
      </p:sp>
    </p:spTree>
    <p:extLst>
      <p:ext uri="{BB962C8B-B14F-4D97-AF65-F5344CB8AC3E}">
        <p14:creationId xmlns:p14="http://schemas.microsoft.com/office/powerpoint/2010/main" val="10909961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7273F42-3058-6D4E-A1D1-F3C1B6FEB1B2}" type="slidenum">
              <a:rPr lang="en-US"/>
              <a:pPr/>
              <a:t>32</a:t>
            </a:fld>
            <a:endParaRPr lang="en-US"/>
          </a:p>
        </p:txBody>
      </p:sp>
    </p:spTree>
    <p:extLst>
      <p:ext uri="{BB962C8B-B14F-4D97-AF65-F5344CB8AC3E}">
        <p14:creationId xmlns:p14="http://schemas.microsoft.com/office/powerpoint/2010/main" val="1461720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A7273F42-3058-6D4E-A1D1-F3C1B6FEB1B2}" type="slidenum">
              <a:rPr lang="en-US"/>
              <a:pPr/>
              <a:t>34</a:t>
            </a:fld>
            <a:endParaRPr lang="en-US"/>
          </a:p>
        </p:txBody>
      </p:sp>
    </p:spTree>
    <p:extLst>
      <p:ext uri="{BB962C8B-B14F-4D97-AF65-F5344CB8AC3E}">
        <p14:creationId xmlns:p14="http://schemas.microsoft.com/office/powerpoint/2010/main" val="2565302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dirty="0" smtClean="0"/>
              <a:t>Consider guiding principles for designing units and lessons that maximize student learning. </a:t>
            </a:r>
          </a:p>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2</a:t>
            </a:fld>
            <a:endParaRPr lang="en-US"/>
          </a:p>
        </p:txBody>
      </p:sp>
    </p:spTree>
    <p:extLst>
      <p:ext uri="{BB962C8B-B14F-4D97-AF65-F5344CB8AC3E}">
        <p14:creationId xmlns:p14="http://schemas.microsoft.com/office/powerpoint/2010/main" val="279733290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6E2D6568-E6D5-4144-A194-D5F61ACA109B}" type="slidenum">
              <a:rPr lang="en-US">
                <a:latin typeface="Arial" pitchFamily="-1" charset="0"/>
                <a:ea typeface="ＭＳ Ｐゴシック" pitchFamily="-1" charset="-128"/>
                <a:cs typeface="ＭＳ Ｐゴシック" pitchFamily="-1" charset="-128"/>
              </a:rPr>
              <a:pPr/>
              <a:t>43</a:t>
            </a:fld>
            <a:endParaRPr lang="en-US">
              <a:latin typeface="Arial" pitchFamily="-1" charset="0"/>
              <a:ea typeface="ＭＳ Ｐゴシック" pitchFamily="-1" charset="-128"/>
              <a:cs typeface="ＭＳ Ｐゴシック" pitchFamily="-1" charset="-128"/>
            </a:endParaRPr>
          </a:p>
        </p:txBody>
      </p:sp>
      <p:sp>
        <p:nvSpPr>
          <p:cNvPr id="129027" name="Rectangle 2"/>
          <p:cNvSpPr>
            <a:spLocks noGrp="1" noRot="1" noChangeAspect="1" noChangeArrowheads="1"/>
          </p:cNvSpPr>
          <p:nvPr>
            <p:ph type="sldImg"/>
          </p:nvPr>
        </p:nvSpPr>
        <p:spPr>
          <a:solidFill>
            <a:srgbClr val="FFFFFF"/>
          </a:solidFill>
          <a:ln/>
        </p:spPr>
      </p:sp>
      <p:sp>
        <p:nvSpPr>
          <p:cNvPr id="129028"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5986778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54F3C556-81E8-F64D-8772-41F85B9F9690}" type="slidenum">
              <a:rPr lang="en-US">
                <a:latin typeface="Arial" pitchFamily="-112" charset="0"/>
                <a:ea typeface="ＭＳ Ｐゴシック" pitchFamily="-112" charset="-128"/>
                <a:cs typeface="ＭＳ Ｐゴシック" pitchFamily="-112" charset="-128"/>
              </a:rPr>
              <a:pPr/>
              <a:t>49</a:t>
            </a:fld>
            <a:endParaRPr lang="en-US">
              <a:latin typeface="Arial" pitchFamily="-112" charset="0"/>
              <a:ea typeface="ＭＳ Ｐゴシック" pitchFamily="-112" charset="-128"/>
              <a:cs typeface="ＭＳ Ｐゴシック" pitchFamily="-112" charset="-128"/>
            </a:endParaRPr>
          </a:p>
        </p:txBody>
      </p:sp>
      <p:sp>
        <p:nvSpPr>
          <p:cNvPr id="223235" name="Rectangle 2"/>
          <p:cNvSpPr>
            <a:spLocks noGrp="1" noRot="1" noChangeAspect="1" noChangeArrowheads="1"/>
          </p:cNvSpPr>
          <p:nvPr>
            <p:ph type="sldImg"/>
          </p:nvPr>
        </p:nvSpPr>
        <p:spPr>
          <a:solidFill>
            <a:srgbClr val="FFFFFF"/>
          </a:solidFill>
          <a:ln/>
        </p:spPr>
      </p:sp>
      <p:sp>
        <p:nvSpPr>
          <p:cNvPr id="223236"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112" charset="0"/>
              <a:ea typeface="ＭＳ Ｐゴシック" pitchFamily="-112" charset="-128"/>
              <a:cs typeface="ＭＳ Ｐゴシック" pitchFamily="-112" charset="-128"/>
            </a:endParaRPr>
          </a:p>
        </p:txBody>
      </p:sp>
    </p:spTree>
    <p:extLst>
      <p:ext uri="{BB962C8B-B14F-4D97-AF65-F5344CB8AC3E}">
        <p14:creationId xmlns:p14="http://schemas.microsoft.com/office/powerpoint/2010/main" val="878778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E1B283F0-431F-4849-8E19-C47E5B29BEF9}" type="slidenum">
              <a:rPr lang="en-US">
                <a:latin typeface="Arial" pitchFamily="-112" charset="0"/>
                <a:ea typeface="ＭＳ Ｐゴシック" pitchFamily="-112" charset="-128"/>
                <a:cs typeface="ＭＳ Ｐゴシック" pitchFamily="-112" charset="-128"/>
              </a:rPr>
              <a:pPr/>
              <a:t>50</a:t>
            </a:fld>
            <a:endParaRPr lang="en-US">
              <a:latin typeface="Arial" pitchFamily="-112" charset="0"/>
              <a:ea typeface="ＭＳ Ｐゴシック" pitchFamily="-112" charset="-128"/>
              <a:cs typeface="ＭＳ Ｐゴシック" pitchFamily="-112" charset="-128"/>
            </a:endParaRPr>
          </a:p>
        </p:txBody>
      </p:sp>
      <p:sp>
        <p:nvSpPr>
          <p:cNvPr id="225283" name="Rectangle 2"/>
          <p:cNvSpPr>
            <a:spLocks noGrp="1" noRot="1" noChangeAspect="1" noChangeArrowheads="1"/>
          </p:cNvSpPr>
          <p:nvPr>
            <p:ph type="sldImg"/>
          </p:nvPr>
        </p:nvSpPr>
        <p:spPr>
          <a:solidFill>
            <a:srgbClr val="FFFFFF"/>
          </a:solidFill>
          <a:ln/>
        </p:spPr>
      </p:sp>
      <p:sp>
        <p:nvSpPr>
          <p:cNvPr id="225284"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12" charset="0"/>
                <a:ea typeface="ＭＳ Ｐゴシック" pitchFamily="-112" charset="-128"/>
                <a:cs typeface="ＭＳ Ｐゴシック" pitchFamily="-112" charset="-128"/>
              </a:rPr>
              <a:t>Rewrite as one sentence</a:t>
            </a:r>
          </a:p>
          <a:p>
            <a:r>
              <a:rPr lang="en-US">
                <a:latin typeface="Arial" pitchFamily="-112" charset="0"/>
                <a:ea typeface="ＭＳ Ｐゴシック" pitchFamily="-112" charset="-128"/>
                <a:cs typeface="ＭＳ Ｐゴシック" pitchFamily="-112" charset="-128"/>
              </a:rPr>
              <a:t>When it’s sunny and hot in the summer I love to go to the beach so my friend and I can swim and play volleyball.</a:t>
            </a:r>
          </a:p>
          <a:p>
            <a:r>
              <a:rPr lang="en-US">
                <a:latin typeface="Arial" pitchFamily="-112" charset="0"/>
                <a:ea typeface="ＭＳ Ｐゴシック" pitchFamily="-112" charset="-128"/>
                <a:cs typeface="ＭＳ Ｐゴシック" pitchFamily="-112" charset="-128"/>
              </a:rPr>
              <a:t>Must have a minimum of 25 words. </a:t>
            </a:r>
          </a:p>
        </p:txBody>
      </p:sp>
    </p:spTree>
    <p:extLst>
      <p:ext uri="{BB962C8B-B14F-4D97-AF65-F5344CB8AC3E}">
        <p14:creationId xmlns:p14="http://schemas.microsoft.com/office/powerpoint/2010/main" val="13903957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smtClean="0">
              <a:latin typeface="Arial" pitchFamily="34" charset="0"/>
            </a:endParaRPr>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7AE12E47-73E9-474A-8A00-4E94792319F0}" type="slidenum">
              <a:rPr lang="en-US" smtClean="0"/>
              <a:pPr eaLnBrk="1" hangingPunct="1"/>
              <a:t>68</a:t>
            </a:fld>
            <a:endParaRPr lang="en-US" smtClean="0"/>
          </a:p>
        </p:txBody>
      </p:sp>
    </p:spTree>
    <p:extLst>
      <p:ext uri="{BB962C8B-B14F-4D97-AF65-F5344CB8AC3E}">
        <p14:creationId xmlns:p14="http://schemas.microsoft.com/office/powerpoint/2010/main" val="18274527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C97C41-6B58-784B-B9BF-9A82510052D1}" type="slidenum">
              <a:rPr lang="en-US"/>
              <a:pPr/>
              <a:t>73</a:t>
            </a:fld>
            <a:endParaRPr lang="en-US"/>
          </a:p>
        </p:txBody>
      </p:sp>
      <p:sp>
        <p:nvSpPr>
          <p:cNvPr id="39938"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993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prstTxWarp prst="textNoShape">
              <a:avLst/>
            </a:prstTxWarp>
          </a:bodyPr>
          <a:lstStyle/>
          <a:p>
            <a:endParaRPr lang="en-US"/>
          </a:p>
        </p:txBody>
      </p:sp>
    </p:spTree>
    <p:extLst>
      <p:ext uri="{BB962C8B-B14F-4D97-AF65-F5344CB8AC3E}">
        <p14:creationId xmlns:p14="http://schemas.microsoft.com/office/powerpoint/2010/main" val="1029427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DC63874-E894-1B4E-BB8F-D257F6129ED7}" type="slidenum">
              <a:rPr lang="en-US"/>
              <a:pPr/>
              <a:t>78</a:t>
            </a:fld>
            <a:endParaRPr lang="en-US" dirty="0"/>
          </a:p>
        </p:txBody>
      </p:sp>
    </p:spTree>
    <p:extLst>
      <p:ext uri="{BB962C8B-B14F-4D97-AF65-F5344CB8AC3E}">
        <p14:creationId xmlns:p14="http://schemas.microsoft.com/office/powerpoint/2010/main" val="159977311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72829D9-7160-FB45-8C46-0EDD3E4336A5}" type="slidenum">
              <a:rPr lang="en-US" smtClean="0"/>
              <a:t>83</a:t>
            </a:fld>
            <a:endParaRPr lang="en-US" dirty="0"/>
          </a:p>
        </p:txBody>
      </p:sp>
    </p:spTree>
    <p:extLst>
      <p:ext uri="{BB962C8B-B14F-4D97-AF65-F5344CB8AC3E}">
        <p14:creationId xmlns:p14="http://schemas.microsoft.com/office/powerpoint/2010/main" val="7632757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p:cNvSpPr>
          <p:nvPr>
            <p:ph type="sldImg"/>
          </p:nvPr>
        </p:nvSpPr>
        <p:spPr>
          <a:ln/>
        </p:spPr>
      </p:sp>
      <p:sp>
        <p:nvSpPr>
          <p:cNvPr id="48131" name="Notes Placeholder 2"/>
          <p:cNvSpPr>
            <a:spLocks noGrp="1"/>
          </p:cNvSpPr>
          <p:nvPr>
            <p:ph type="body" idx="1"/>
          </p:nvPr>
        </p:nvSpPr>
        <p:spPr>
          <a:noFill/>
          <a:ln/>
        </p:spPr>
        <p:txBody>
          <a:bodyPr/>
          <a:lstStyle/>
          <a:p>
            <a:r>
              <a:rPr lang="en-US">
                <a:latin typeface="Arial" pitchFamily="-65" charset="0"/>
                <a:ea typeface="ＭＳ Ｐゴシック" pitchFamily="-65" charset="-128"/>
                <a:cs typeface="ＭＳ Ｐゴシック" pitchFamily="-65" charset="-128"/>
              </a:rPr>
              <a:t>Stress as a principle, but also stress that examples are going to be in English, important to remember that STARTALK adheres to the 90% +, importance of second aspect of comprehensible input</a:t>
            </a:r>
          </a:p>
          <a:p>
            <a:endParaRPr lang="en-US">
              <a:latin typeface="Arial" pitchFamily="-65" charset="0"/>
              <a:ea typeface="ＭＳ Ｐゴシック" pitchFamily="-65" charset="-128"/>
              <a:cs typeface="ＭＳ Ｐゴシック" pitchFamily="-65" charset="-128"/>
            </a:endParaRPr>
          </a:p>
          <a:p>
            <a:r>
              <a:rPr lang="en-US">
                <a:latin typeface="Arial" pitchFamily="-65" charset="0"/>
                <a:ea typeface="ＭＳ Ｐゴシック" pitchFamily="-65" charset="-128"/>
                <a:cs typeface="ＭＳ Ｐゴシック" pitchFamily="-65" charset="-128"/>
              </a:rPr>
              <a:t>In general audience with more using TPR or the the new TCI may get question about 100% comprehensible, it is a “trick” question in many cases. My answer is that 100% comprehsension is not necessary, nor normal even in first language, we want students who are comfortable with some ambiguity</a:t>
            </a:r>
          </a:p>
        </p:txBody>
      </p:sp>
      <p:sp>
        <p:nvSpPr>
          <p:cNvPr id="48132" name="Slide Number Placeholder 3"/>
          <p:cNvSpPr>
            <a:spLocks noGrp="1"/>
          </p:cNvSpPr>
          <p:nvPr>
            <p:ph type="sldNum" sz="quarter" idx="5"/>
          </p:nvPr>
        </p:nvSpPr>
        <p:spPr>
          <a:noFill/>
        </p:spPr>
        <p:txBody>
          <a:bodyPr/>
          <a:lstStyle/>
          <a:p>
            <a:fld id="{C29A8DA6-FEDF-624A-9459-28ED18B6D905}" type="slidenum">
              <a:rPr lang="en-US" smtClean="0">
                <a:latin typeface="Arial" pitchFamily="-65" charset="0"/>
                <a:ea typeface="ＭＳ Ｐゴシック" pitchFamily="-65" charset="-128"/>
                <a:cs typeface="ＭＳ Ｐゴシック" pitchFamily="-65" charset="-128"/>
              </a:rPr>
              <a:pPr/>
              <a:t>4</a:t>
            </a:fld>
            <a:endParaRPr lang="en-US" smtClean="0">
              <a:latin typeface="Arial" pitchFamily="-65" charset="0"/>
              <a:ea typeface="ＭＳ Ｐゴシック" pitchFamily="-65" charset="-128"/>
              <a:cs typeface="ＭＳ Ｐゴシック" pitchFamily="-65" charset="-128"/>
            </a:endParaRPr>
          </a:p>
        </p:txBody>
      </p:sp>
    </p:spTree>
    <p:extLst>
      <p:ext uri="{BB962C8B-B14F-4D97-AF65-F5344CB8AC3E}">
        <p14:creationId xmlns:p14="http://schemas.microsoft.com/office/powerpoint/2010/main" val="11394783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D13103BE-7209-442E-B89E-97421B9DB658}" type="slidenum">
              <a:rPr lang="en-US" smtClean="0"/>
              <a:pPr/>
              <a:t>5</a:t>
            </a:fld>
            <a:endParaRPr lang="en-US"/>
          </a:p>
        </p:txBody>
      </p:sp>
    </p:spTree>
    <p:extLst>
      <p:ext uri="{BB962C8B-B14F-4D97-AF65-F5344CB8AC3E}">
        <p14:creationId xmlns:p14="http://schemas.microsoft.com/office/powerpoint/2010/main" val="291443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6</a:t>
            </a:fld>
            <a:endParaRPr lang="uk-UA"/>
          </a:p>
        </p:txBody>
      </p:sp>
    </p:spTree>
    <p:extLst>
      <p:ext uri="{BB962C8B-B14F-4D97-AF65-F5344CB8AC3E}">
        <p14:creationId xmlns:p14="http://schemas.microsoft.com/office/powerpoint/2010/main" val="6879428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BA5C67D4-64A1-1E43-8A43-F35F5578243A}" type="slidenum">
              <a:rPr lang="en-US">
                <a:latin typeface="Arial" pitchFamily="-101" charset="0"/>
                <a:ea typeface="ＭＳ Ｐゴシック" pitchFamily="-101" charset="-128"/>
                <a:cs typeface="ＭＳ Ｐゴシック" pitchFamily="-101" charset="-128"/>
              </a:rPr>
              <a:pPr/>
              <a:t>9</a:t>
            </a:fld>
            <a:endParaRPr lang="en-US">
              <a:latin typeface="Arial" pitchFamily="-101" charset="0"/>
              <a:ea typeface="ＭＳ Ｐゴシック" pitchFamily="-101" charset="-128"/>
              <a:cs typeface="ＭＳ Ｐゴシック" pitchFamily="-101" charset="-128"/>
            </a:endParaRPr>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01" charset="0"/>
                <a:ea typeface="ＭＳ Ｐゴシック" pitchFamily="-101" charset="-128"/>
                <a:cs typeface="ＭＳ Ｐゴシック" pitchFamily="-101" charset="-128"/>
              </a:rPr>
              <a:t>What does this suggest</a:t>
            </a:r>
          </a:p>
        </p:txBody>
      </p:sp>
    </p:spTree>
    <p:extLst>
      <p:ext uri="{BB962C8B-B14F-4D97-AF65-F5344CB8AC3E}">
        <p14:creationId xmlns:p14="http://schemas.microsoft.com/office/powerpoint/2010/main" val="3479053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938CFD0-97DD-4247-AF6C-7D793BEC302B}" type="slidenum">
              <a:rPr lang="en-US" smtClean="0"/>
              <a:pPr/>
              <a:t>10</a:t>
            </a:fld>
            <a:endParaRPr lang="en-US"/>
          </a:p>
        </p:txBody>
      </p:sp>
    </p:spTree>
    <p:extLst>
      <p:ext uri="{BB962C8B-B14F-4D97-AF65-F5344CB8AC3E}">
        <p14:creationId xmlns:p14="http://schemas.microsoft.com/office/powerpoint/2010/main" val="14786267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F5DDC393-1D0F-A84F-AAC9-6B9869552D4B}" type="slidenum">
              <a:rPr lang="en-US">
                <a:latin typeface="Arial" pitchFamily="-1" charset="0"/>
                <a:ea typeface="ＭＳ Ｐゴシック" pitchFamily="-1" charset="-128"/>
                <a:cs typeface="ＭＳ Ｐゴシック" pitchFamily="-1" charset="-128"/>
              </a:rPr>
              <a:pPr/>
              <a:t>11</a:t>
            </a:fld>
            <a:endParaRPr lang="en-US">
              <a:latin typeface="Arial" pitchFamily="-1" charset="0"/>
              <a:ea typeface="ＭＳ Ｐゴシック" pitchFamily="-1" charset="-128"/>
              <a:cs typeface="ＭＳ Ｐゴシック" pitchFamily="-1" charset="-128"/>
            </a:endParaRPr>
          </a:p>
        </p:txBody>
      </p:sp>
      <p:sp>
        <p:nvSpPr>
          <p:cNvPr id="169987" name="Rectangle 2"/>
          <p:cNvSpPr>
            <a:spLocks noGrp="1" noRot="1" noChangeAspect="1" noChangeArrowheads="1"/>
          </p:cNvSpPr>
          <p:nvPr>
            <p:ph type="sldImg"/>
          </p:nvPr>
        </p:nvSpPr>
        <p:spPr>
          <a:solidFill>
            <a:srgbClr val="FFFFFF"/>
          </a:solidFill>
          <a:ln/>
        </p:spPr>
      </p:sp>
      <p:sp>
        <p:nvSpPr>
          <p:cNvPr id="16998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49307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82EB4C27-4006-8C47-BBC5-D90BA6B60039}" type="slidenum">
              <a:rPr lang="en-US">
                <a:latin typeface="Arial" pitchFamily="-1" charset="0"/>
                <a:ea typeface="ＭＳ Ｐゴシック" pitchFamily="-1" charset="-128"/>
                <a:cs typeface="ＭＳ Ｐゴシック" pitchFamily="-1" charset="-128"/>
              </a:rPr>
              <a:pPr/>
              <a:t>15</a:t>
            </a:fld>
            <a:endParaRPr lang="en-US">
              <a:latin typeface="Arial" pitchFamily="-1" charset="0"/>
              <a:ea typeface="ＭＳ Ｐゴシック" pitchFamily="-1" charset="-128"/>
              <a:cs typeface="ＭＳ Ｐゴシック" pitchFamily="-1" charset="-128"/>
            </a:endParaRPr>
          </a:p>
        </p:txBody>
      </p:sp>
      <p:sp>
        <p:nvSpPr>
          <p:cNvPr id="149507" name="Rectangle 2"/>
          <p:cNvSpPr>
            <a:spLocks noGrp="1" noRot="1" noChangeAspect="1" noChangeArrowheads="1"/>
          </p:cNvSpPr>
          <p:nvPr>
            <p:ph type="sldImg"/>
          </p:nvPr>
        </p:nvSpPr>
        <p:spPr>
          <a:solidFill>
            <a:srgbClr val="FFFFFF"/>
          </a:solidFill>
          <a:ln/>
        </p:spPr>
      </p:sp>
      <p:sp>
        <p:nvSpPr>
          <p:cNvPr id="149508"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a:latin typeface="Arial" pitchFamily="-1" charset="0"/>
              <a:ea typeface="ＭＳ Ｐゴシック" pitchFamily="-1" charset="-128"/>
              <a:cs typeface="ＭＳ Ｐゴシック" pitchFamily="-1" charset="-128"/>
            </a:endParaRPr>
          </a:p>
        </p:txBody>
      </p:sp>
    </p:spTree>
    <p:extLst>
      <p:ext uri="{BB962C8B-B14F-4D97-AF65-F5344CB8AC3E}">
        <p14:creationId xmlns:p14="http://schemas.microsoft.com/office/powerpoint/2010/main" val="1660188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1093019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164086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dirty="0"/>
              <a:t>Click to edit Master title style</a:t>
            </a:r>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226789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dirty="0"/>
              <a:t>Click to edit Master title style</a:t>
            </a:r>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2812317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dirty="0"/>
              <a:t>Click to edit Master title style</a:t>
            </a:r>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sz="1400" dirty="0">
              <a:solidFill>
                <a:schemeClr val="tx2"/>
              </a:solidFill>
            </a:endParaRPr>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497588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sz="1400" dirty="0">
              <a:solidFill>
                <a:schemeClr val="tx2"/>
              </a:solidFill>
            </a:endParaRP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9264919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dirty="0"/>
              <a:t>Click to edit Master title style</a:t>
            </a:r>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a:t>Drag picture to placeholder or click icon to add</a:t>
            </a:r>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dirty="0"/>
              <a:t>Click to edit Master text styles</a:t>
            </a:r>
          </a:p>
        </p:txBody>
      </p:sp>
      <p:sp>
        <p:nvSpPr>
          <p:cNvPr id="3" name="Date Placeholder 2"/>
          <p:cNvSpPr>
            <a:spLocks noGrp="1"/>
          </p:cNvSpPr>
          <p:nvPr>
            <p:ph type="dt" sz="half" idx="10"/>
          </p:nvPr>
        </p:nvSpPr>
        <p:spPr/>
        <p:txBody>
          <a:bodyPr/>
          <a:lstStyle/>
          <a:p>
            <a:endParaRPr lang="en-US" sz="1400" dirty="0">
              <a:solidFill>
                <a:schemeClr val="tx2"/>
              </a:solidFill>
            </a:endParaRP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459935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2870010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1715900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410441" y="6356351"/>
            <a:ext cx="3086100" cy="365125"/>
          </a:xfrm>
        </p:spPr>
        <p:txBody>
          <a:bodyPr/>
          <a:lstStyle>
            <a:lvl1pPr algn="l">
              <a:defRPr/>
            </a:lvl1p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7315777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dirty="0"/>
              <a:t>Click to edit Master title style</a:t>
            </a:r>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20759739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sz="half" idx="1"/>
          </p:nvPr>
        </p:nvSpPr>
        <p:spPr>
          <a:xfrm>
            <a:off x="840000" y="1825625"/>
            <a:ext cx="3768912"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39880" y="1825625"/>
            <a:ext cx="3775470" cy="435133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a:xfrm>
            <a:off x="507423" y="6356351"/>
            <a:ext cx="3086100" cy="365125"/>
          </a:xfrm>
        </p:spPr>
        <p:txBody>
          <a:bodyPr/>
          <a:lstStyle>
            <a:lvl1pPr algn="l">
              <a:defRPr/>
            </a:lvl1p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7281883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dirty="0"/>
              <a:t>Click to edit Master title style</a:t>
            </a:r>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dirty="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a:xfrm>
            <a:off x="396586" y="6339611"/>
            <a:ext cx="3086100" cy="365125"/>
          </a:xfrm>
        </p:spPr>
        <p:txBody>
          <a:bodyPr/>
          <a:lstStyle>
            <a:lvl1pPr algn="l">
              <a:defRPr/>
            </a:lvl1pPr>
          </a:lstStyle>
          <a:p>
            <a:r>
              <a:rPr lang="en-US"/>
              <a:t>Laura Terrill</a:t>
            </a:r>
          </a:p>
        </p:txBody>
      </p:sp>
      <p:sp>
        <p:nvSpPr>
          <p:cNvPr id="9" name="Slide Number Placeholder 8"/>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52865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4" name="Footer Placeholder 3"/>
          <p:cNvSpPr>
            <a:spLocks noGrp="1"/>
          </p:cNvSpPr>
          <p:nvPr>
            <p:ph type="ftr" sz="quarter" idx="11"/>
          </p:nvPr>
        </p:nvSpPr>
        <p:spPr>
          <a:xfrm>
            <a:off x="299604" y="6311902"/>
            <a:ext cx="3086100" cy="365125"/>
          </a:xfrm>
        </p:spPr>
        <p:txBody>
          <a:bodyPr/>
          <a:lstStyle>
            <a:lvl1pPr algn="l">
              <a:defRPr/>
            </a:lvl1pPr>
          </a:lstStyle>
          <a:p>
            <a:r>
              <a:rPr lang="en-US"/>
              <a:t>Laura Terrill</a:t>
            </a:r>
          </a:p>
        </p:txBody>
      </p:sp>
      <p:sp>
        <p:nvSpPr>
          <p:cNvPr id="5" name="Slide Number Placeholder 4"/>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822285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258041" y="6353466"/>
            <a:ext cx="3086100" cy="365125"/>
          </a:xfrm>
        </p:spPr>
        <p:txBody>
          <a:bodyPr/>
          <a:lstStyle>
            <a:lvl1pPr algn="l">
              <a:defRPr/>
            </a:lvl1pPr>
          </a:lstStyle>
          <a:p>
            <a:r>
              <a:rPr lang="en-US"/>
              <a:t>Laura Terrill</a:t>
            </a:r>
          </a:p>
        </p:txBody>
      </p:sp>
      <p:sp>
        <p:nvSpPr>
          <p:cNvPr id="4" name="Slide Number Placeholder 3"/>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0973653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Content Placeholder 2"/>
          <p:cNvSpPr>
            <a:spLocks noGrp="1"/>
          </p:cNvSpPr>
          <p:nvPr>
            <p:ph idx="1"/>
          </p:nvPr>
        </p:nvSpPr>
        <p:spPr>
          <a:xfrm>
            <a:off x="3887391" y="987426"/>
            <a:ext cx="4629150" cy="48736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830482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dirty="0"/>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Drag picture to placeholder or click icon to add</a:t>
            </a:r>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dirty="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lstStyle/>
          <a:p>
            <a:fld id="{74C2F60E-34D8-DD42-93FD-7BD7AE432328}" type="slidenum">
              <a:rPr lang="en-US"/>
              <a:pPr/>
              <a:t>‹#›</a:t>
            </a:fld>
            <a:endParaRPr lang="en-US"/>
          </a:p>
        </p:txBody>
      </p:sp>
    </p:spTree>
    <p:extLst>
      <p:ext uri="{BB962C8B-B14F-4D97-AF65-F5344CB8AC3E}">
        <p14:creationId xmlns:p14="http://schemas.microsoft.com/office/powerpoint/2010/main" val="1415861409"/>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sz="1400" dirty="0">
              <a:solidFill>
                <a:schemeClr val="tx2"/>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a:t>Laura Terrill</a:t>
            </a: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74C2F60E-34D8-DD42-93FD-7BD7AE432328}" type="slidenum">
              <a:rPr lang="en-US"/>
              <a:pPr/>
              <a:t>‹#›</a:t>
            </a:fld>
            <a:endParaRPr lang="en-US"/>
          </a:p>
        </p:txBody>
      </p:sp>
    </p:spTree>
    <p:extLst>
      <p:ext uri="{BB962C8B-B14F-4D97-AF65-F5344CB8AC3E}">
        <p14:creationId xmlns:p14="http://schemas.microsoft.com/office/powerpoint/2010/main" val="1620996421"/>
      </p:ext>
    </p:extLst>
  </p:cSld>
  <p:clrMap bg1="dk1" tx1="lt1" bg2="dk2" tx2="lt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 id="2147483735" r:id="rId6"/>
    <p:sldLayoutId id="2147483736" r:id="rId7"/>
    <p:sldLayoutId id="2147483737" r:id="rId8"/>
    <p:sldLayoutId id="2147483738" r:id="rId9"/>
    <p:sldLayoutId id="2147483739" r:id="rId10"/>
    <p:sldLayoutId id="2147483740" r:id="rId11"/>
    <p:sldLayoutId id="2147483741" r:id="rId12"/>
    <p:sldLayoutId id="2147483742" r:id="rId13"/>
    <p:sldLayoutId id="2147483743" r:id="rId14"/>
    <p:sldLayoutId id="2147483744" r:id="rId15"/>
    <p:sldLayoutId id="2147483745" r:id="rId16"/>
    <p:sldLayoutId id="2147483746" r:id="rId17"/>
  </p:sldLayoutIdLst>
  <p:hf sldNum="0"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4" Type="http://schemas.openxmlformats.org/officeDocument/2006/relationships/image" Target="../media/image18.jpeg"/><Relationship Id="rId5" Type="http://schemas.openxmlformats.org/officeDocument/2006/relationships/image" Target="../media/image19.jpeg"/><Relationship Id="rId1" Type="http://schemas.openxmlformats.org/officeDocument/2006/relationships/slideLayout" Target="../slideLayouts/slideLayout6.xml"/><Relationship Id="rId2" Type="http://schemas.openxmlformats.org/officeDocument/2006/relationships/image" Target="../media/image1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12.xml"/><Relationship Id="rId5" Type="http://schemas.openxmlformats.org/officeDocument/2006/relationships/image" Target="../media/image23.png"/><Relationship Id="rId1" Type="http://schemas.microsoft.com/office/2007/relationships/media" Target="../media/media1.mp4"/><Relationship Id="rId2" Type="http://schemas.openxmlformats.org/officeDocument/2006/relationships/video" Target="../media/media1.mp4"/></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4.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jpe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7.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8.jpeg"/><Relationship Id="rId5" Type="http://schemas.openxmlformats.org/officeDocument/2006/relationships/image" Target="../media/image27.jpeg"/><Relationship Id="rId6"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4" Type="http://schemas.openxmlformats.org/officeDocument/2006/relationships/image" Target="../media/image28.jpeg"/><Relationship Id="rId5" Type="http://schemas.openxmlformats.org/officeDocument/2006/relationships/image" Target="../media/image27.jpeg"/><Relationship Id="rId6"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jpeg"/><Relationship Id="rId5" Type="http://schemas.openxmlformats.org/officeDocument/2006/relationships/image" Target="../media/image32.jpeg"/><Relationship Id="rId6" Type="http://schemas.openxmlformats.org/officeDocument/2006/relationships/image" Target="../media/image33.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32.jpeg"/><Relationship Id="rId5" Type="http://schemas.openxmlformats.org/officeDocument/2006/relationships/image" Target="../media/image30.jpeg"/><Relationship Id="rId6" Type="http://schemas.openxmlformats.org/officeDocument/2006/relationships/image" Target="../media/image33.jpeg"/><Relationship Id="rId7" Type="http://schemas.openxmlformats.org/officeDocument/2006/relationships/image" Target="../media/image28.jpeg"/><Relationship Id="rId8" Type="http://schemas.openxmlformats.org/officeDocument/2006/relationships/image" Target="../media/image31.jpeg"/><Relationship Id="rId9"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32.jpeg"/><Relationship Id="rId5" Type="http://schemas.openxmlformats.org/officeDocument/2006/relationships/image" Target="../media/image30.jpeg"/><Relationship Id="rId6" Type="http://schemas.openxmlformats.org/officeDocument/2006/relationships/image" Target="../media/image33.jpeg"/><Relationship Id="rId7" Type="http://schemas.openxmlformats.org/officeDocument/2006/relationships/image" Target="../media/image28.jpeg"/><Relationship Id="rId8" Type="http://schemas.openxmlformats.org/officeDocument/2006/relationships/image" Target="../media/image31.jpeg"/><Relationship Id="rId9"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image" Target="../media/image2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1" Type="http://schemas.openxmlformats.org/officeDocument/2006/relationships/image" Target="../media/image42.jpeg"/><Relationship Id="rId12" Type="http://schemas.openxmlformats.org/officeDocument/2006/relationships/image" Target="../media/image43.jpeg"/><Relationship Id="rId13" Type="http://schemas.openxmlformats.org/officeDocument/2006/relationships/image" Target="../media/image44.jpeg"/><Relationship Id="rId14" Type="http://schemas.openxmlformats.org/officeDocument/2006/relationships/image" Target="../media/image45.jpeg"/><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4.jpeg"/><Relationship Id="rId4" Type="http://schemas.openxmlformats.org/officeDocument/2006/relationships/image" Target="../media/image35.jpeg"/><Relationship Id="rId5" Type="http://schemas.openxmlformats.org/officeDocument/2006/relationships/image" Target="../media/image36.jpeg"/><Relationship Id="rId6" Type="http://schemas.openxmlformats.org/officeDocument/2006/relationships/image" Target="../media/image37.jpeg"/><Relationship Id="rId7" Type="http://schemas.openxmlformats.org/officeDocument/2006/relationships/image" Target="../media/image38.jpeg"/><Relationship Id="rId8" Type="http://schemas.openxmlformats.org/officeDocument/2006/relationships/image" Target="../media/image39.jpeg"/><Relationship Id="rId9" Type="http://schemas.openxmlformats.org/officeDocument/2006/relationships/image" Target="../media/image40.jpeg"/><Relationship Id="rId10" Type="http://schemas.openxmlformats.org/officeDocument/2006/relationships/image" Target="../media/image41.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6.jpeg"/><Relationship Id="rId3" Type="http://schemas.openxmlformats.org/officeDocument/2006/relationships/image" Target="../media/image4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8.jpeg"/></Relationships>
</file>

<file path=ppt/slides/_rels/slide38.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7.xml"/><Relationship Id="rId2" Type="http://schemas.openxmlformats.org/officeDocument/2006/relationships/image" Target="../media/image49.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1.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jpeg"/><Relationship Id="rId3" Type="http://schemas.openxmlformats.org/officeDocument/2006/relationships/image" Target="../media/image53.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54.jpeg"/></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7" Type="http://schemas.openxmlformats.org/officeDocument/2006/relationships/image" Target="../media/image55.png"/><Relationship Id="rId8" Type="http://schemas.openxmlformats.org/officeDocument/2006/relationships/image" Target="../media/image56.jpeg"/><Relationship Id="rId9" Type="http://schemas.openxmlformats.org/officeDocument/2006/relationships/image" Target="../media/image57.jpeg"/><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8.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9.jpe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8.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9.jpe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6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59.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1.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2.jpg"/><Relationship Id="rId3" Type="http://schemas.openxmlformats.org/officeDocument/2006/relationships/image" Target="../media/image63.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4.jpeg"/><Relationship Id="rId3" Type="http://schemas.openxmlformats.org/officeDocument/2006/relationships/image" Target="../media/image65.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7.jpeg"/><Relationship Id="rId4" Type="http://schemas.openxmlformats.org/officeDocument/2006/relationships/image" Target="../media/image68.jpeg"/><Relationship Id="rId1" Type="http://schemas.openxmlformats.org/officeDocument/2006/relationships/slideLayout" Target="../slideLayouts/slideLayout6.xml"/><Relationship Id="rId2" Type="http://schemas.openxmlformats.org/officeDocument/2006/relationships/image" Target="../media/image66.jpe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9.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8.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71.jpeg"/><Relationship Id="rId4" Type="http://schemas.openxmlformats.org/officeDocument/2006/relationships/image" Target="../media/image56.jpeg"/><Relationship Id="rId1" Type="http://schemas.openxmlformats.org/officeDocument/2006/relationships/slideLayout" Target="../slideLayouts/slideLayout6.xml"/><Relationship Id="rId2" Type="http://schemas.openxmlformats.org/officeDocument/2006/relationships/image" Target="../media/image70.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2.jpe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hyperlink" Target="http://www.flickr.com/photos/dilaudid/4954719152/sizes/m/" TargetMode="External"/><Relationship Id="rId3" Type="http://schemas.openxmlformats.org/officeDocument/2006/relationships/image" Target="../media/image73.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2.jpe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74.png"/></Relationships>
</file>

<file path=ppt/slides/_rels/slide77.xml.rels><?xml version="1.0" encoding="UTF-8" standalone="yes"?>
<Relationships xmlns="http://schemas.openxmlformats.org/package/2006/relationships"><Relationship Id="rId3" Type="http://schemas.openxmlformats.org/officeDocument/2006/relationships/image" Target="../media/image76.png"/><Relationship Id="rId4" Type="http://schemas.openxmlformats.org/officeDocument/2006/relationships/image" Target="../media/image77.png"/><Relationship Id="rId5" Type="http://schemas.openxmlformats.org/officeDocument/2006/relationships/image" Target="../media/image78.png"/><Relationship Id="rId6" Type="http://schemas.openxmlformats.org/officeDocument/2006/relationships/image" Target="../media/image79.png"/><Relationship Id="rId1" Type="http://schemas.openxmlformats.org/officeDocument/2006/relationships/slideLayout" Target="../slideLayouts/slideLayout7.xml"/><Relationship Id="rId2" Type="http://schemas.openxmlformats.org/officeDocument/2006/relationships/image" Target="../media/image75.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0.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8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1536700" y="2058520"/>
            <a:ext cx="6477694" cy="4310611"/>
          </a:xfrm>
          <a:prstGeom prst="rect">
            <a:avLst/>
          </a:prstGeom>
        </p:spPr>
      </p:pic>
      <p:sp>
        <p:nvSpPr>
          <p:cNvPr id="9" name="Title 1"/>
          <p:cNvSpPr txBox="1">
            <a:spLocks/>
          </p:cNvSpPr>
          <p:nvPr/>
        </p:nvSpPr>
        <p:spPr>
          <a:xfrm>
            <a:off x="634492" y="318621"/>
            <a:ext cx="8001000" cy="1828800"/>
          </a:xfrm>
          <a:prstGeom prst="rect">
            <a:avLst/>
          </a:prstGeom>
        </p:spPr>
        <p:txBody>
          <a:bodyPr vert="horz" wrap="none" lIns="91440" tIns="45720" rIns="91440" bIns="45720" rtlCol="0" anchor="ctr">
            <a:normAutofit/>
          </a:bodyPr>
          <a:lstStyle>
            <a:lvl1pPr algn="r" defTabSz="685800" rtl="0" eaLnBrk="1" latinLnBrk="0" hangingPunct="1">
              <a:lnSpc>
                <a:spcPct val="90000"/>
              </a:lnSpc>
              <a:spcBef>
                <a:spcPct val="0"/>
              </a:spcBef>
              <a:buNone/>
              <a:defRPr sz="7200" b="0" kern="120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ea typeface="+mj-ea"/>
                <a:cs typeface="+mj-cs"/>
              </a:defRPr>
            </a:lvl1pPr>
          </a:lstStyle>
          <a:p>
            <a:pPr algn="ctr"/>
            <a:r>
              <a:rPr lang="en-US" sz="4400">
                <a:solidFill>
                  <a:schemeClr val="tx1"/>
                </a:solidFill>
              </a:rPr>
              <a:t>Planning for Learning</a:t>
            </a:r>
          </a:p>
        </p:txBody>
      </p:sp>
    </p:spTree>
    <p:extLst>
      <p:ext uri="{BB962C8B-B14F-4D97-AF65-F5344CB8AC3E}">
        <p14:creationId xmlns:p14="http://schemas.microsoft.com/office/powerpoint/2010/main" val="300739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79468"/>
            <a:ext cx="8467531" cy="1417638"/>
          </a:xfrm>
        </p:spPr>
        <p:txBody>
          <a:bodyPr/>
          <a:lstStyle/>
          <a:p>
            <a:r>
              <a:rPr lang="en-US" b="1" dirty="0"/>
              <a:t>I DO….WE DO....YOU DO</a:t>
            </a:r>
          </a:p>
        </p:txBody>
      </p:sp>
      <p:grpSp>
        <p:nvGrpSpPr>
          <p:cNvPr id="3" name="Group 15"/>
          <p:cNvGrpSpPr/>
          <p:nvPr/>
        </p:nvGrpSpPr>
        <p:grpSpPr>
          <a:xfrm>
            <a:off x="390498" y="1601093"/>
            <a:ext cx="2507567" cy="4540544"/>
            <a:chOff x="782346" y="2087787"/>
            <a:chExt cx="2507567" cy="4540544"/>
          </a:xfrm>
        </p:grpSpPr>
        <p:pic>
          <p:nvPicPr>
            <p:cNvPr id="12" name="Picture 11" descr="images-2.jpeg"/>
            <p:cNvPicPr>
              <a:picLocks noChangeAspect="1"/>
            </p:cNvPicPr>
            <p:nvPr/>
          </p:nvPicPr>
          <p:blipFill>
            <a:blip r:embed="rId3"/>
            <a:stretch>
              <a:fillRect/>
            </a:stretch>
          </p:blipFill>
          <p:spPr>
            <a:xfrm>
              <a:off x="782346" y="2087787"/>
              <a:ext cx="2507567" cy="1417320"/>
            </a:xfrm>
            <a:prstGeom prst="rect">
              <a:avLst/>
            </a:prstGeom>
            <a:ln w="38100" cap="flat" cmpd="sng" algn="ctr">
              <a:solidFill>
                <a:schemeClr val="accent3"/>
              </a:solidFill>
              <a:prstDash val="solid"/>
              <a:round/>
              <a:headEnd type="none" w="med" len="med"/>
              <a:tailEnd type="none" w="med" len="med"/>
            </a:ln>
          </p:spPr>
        </p:pic>
        <p:pic>
          <p:nvPicPr>
            <p:cNvPr id="13" name="Picture 12" descr="images-3.jpeg"/>
            <p:cNvPicPr>
              <a:picLocks noChangeAspect="1"/>
            </p:cNvPicPr>
            <p:nvPr/>
          </p:nvPicPr>
          <p:blipFill>
            <a:blip r:embed="rId4"/>
            <a:stretch>
              <a:fillRect/>
            </a:stretch>
          </p:blipFill>
          <p:spPr>
            <a:xfrm>
              <a:off x="993713" y="3676831"/>
              <a:ext cx="2084832" cy="1389888"/>
            </a:xfrm>
            <a:prstGeom prst="rect">
              <a:avLst/>
            </a:prstGeom>
            <a:ln w="38100" cap="flat" cmpd="sng" algn="ctr">
              <a:solidFill>
                <a:srgbClr val="F83500"/>
              </a:solidFill>
              <a:prstDash val="solid"/>
              <a:round/>
              <a:headEnd type="none" w="med" len="med"/>
              <a:tailEnd type="none" w="med" len="med"/>
            </a:ln>
          </p:spPr>
        </p:pic>
        <p:pic>
          <p:nvPicPr>
            <p:cNvPr id="14" name="Picture 13" descr="images.jpeg"/>
            <p:cNvPicPr>
              <a:picLocks noChangeAspect="1"/>
            </p:cNvPicPr>
            <p:nvPr/>
          </p:nvPicPr>
          <p:blipFill>
            <a:blip r:embed="rId5"/>
            <a:stretch>
              <a:fillRect/>
            </a:stretch>
          </p:blipFill>
          <p:spPr>
            <a:xfrm>
              <a:off x="785230" y="5238443"/>
              <a:ext cx="2501798" cy="1389888"/>
            </a:xfrm>
            <a:prstGeom prst="rect">
              <a:avLst/>
            </a:prstGeom>
            <a:ln w="38100" cap="flat" cmpd="sng" algn="ctr">
              <a:solidFill>
                <a:srgbClr val="F83500"/>
              </a:solidFill>
              <a:prstDash val="solid"/>
              <a:round/>
              <a:headEnd type="none" w="med" len="med"/>
              <a:tailEnd type="none" w="med" len="med"/>
            </a:ln>
          </p:spPr>
        </p:pic>
      </p:grpSp>
      <p:graphicFrame>
        <p:nvGraphicFramePr>
          <p:cNvPr id="15" name="Table 14"/>
          <p:cNvGraphicFramePr>
            <a:graphicFrameLocks noGrp="1"/>
          </p:cNvGraphicFramePr>
          <p:nvPr>
            <p:extLst>
              <p:ext uri="{D42A27DB-BD31-4B8C-83A1-F6EECF244321}">
                <p14:modId xmlns:p14="http://schemas.microsoft.com/office/powerpoint/2010/main" val="1981760450"/>
              </p:ext>
            </p:extLst>
          </p:nvPr>
        </p:nvGraphicFramePr>
        <p:xfrm>
          <a:off x="3177598" y="1497106"/>
          <a:ext cx="5566811" cy="5000638"/>
        </p:xfrm>
        <a:graphic>
          <a:graphicData uri="http://schemas.openxmlformats.org/drawingml/2006/table">
            <a:tbl>
              <a:tblPr firstRow="1" bandRow="1">
                <a:tableStyleId>{69CF1AB2-1976-4502-BF36-3FF5EA218861}</a:tableStyleId>
              </a:tblPr>
              <a:tblGrid>
                <a:gridCol w="1526832"/>
                <a:gridCol w="4039979"/>
              </a:tblGrid>
              <a:tr h="1462105">
                <a:tc>
                  <a:txBody>
                    <a:bodyPr/>
                    <a:lstStyle/>
                    <a:p>
                      <a:pPr algn="ctr"/>
                      <a:r>
                        <a:rPr lang="en-US" sz="2400" b="1"/>
                        <a:t>I DO</a:t>
                      </a:r>
                    </a:p>
                  </a:txBody>
                  <a:tcPr anchor="ct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c>
                  <a:txBody>
                    <a:bodyPr/>
                    <a:lstStyle/>
                    <a:p>
                      <a:r>
                        <a:rPr lang="en-US" sz="2000"/>
                        <a:t>The</a:t>
                      </a:r>
                      <a:r>
                        <a:rPr lang="en-US" sz="2000" baseline="0"/>
                        <a:t> teacher:</a:t>
                      </a:r>
                    </a:p>
                    <a:p>
                      <a:pPr marL="182880" indent="-182880">
                        <a:buFont typeface="Arial"/>
                        <a:buChar char="•"/>
                      </a:pPr>
                      <a:r>
                        <a:rPr lang="en-US" sz="2000" b="0" baseline="0"/>
                        <a:t>gets the attention of the learner</a:t>
                      </a:r>
                    </a:p>
                    <a:p>
                      <a:pPr marL="182880" indent="-182880">
                        <a:buFont typeface="Arial"/>
                        <a:buChar char="•"/>
                      </a:pPr>
                      <a:r>
                        <a:rPr lang="en-US" sz="2000" b="0" baseline="0"/>
                        <a:t>communicates the learning goal of  the lesson</a:t>
                      </a:r>
                    </a:p>
                    <a:p>
                      <a:pPr marL="182880" indent="-182880">
                        <a:buFont typeface="Arial"/>
                        <a:buChar char="•"/>
                      </a:pPr>
                      <a:r>
                        <a:rPr lang="en-US" sz="2000" b="0" baseline="0"/>
                        <a:t>provides comprehensible  input</a:t>
                      </a:r>
                    </a:p>
                    <a:p>
                      <a:pPr marL="182880" indent="-182880">
                        <a:buFont typeface="Arial"/>
                        <a:buChar char="•"/>
                      </a:pPr>
                      <a:r>
                        <a:rPr lang="en-US" sz="2000" b="0" baseline="0"/>
                        <a:t>models language use in context</a:t>
                      </a:r>
                    </a:p>
                  </a:txBody>
                  <a:tcP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r>
              <a:tr h="1553647">
                <a:tc>
                  <a:txBody>
                    <a:bodyPr/>
                    <a:lstStyle/>
                    <a:p>
                      <a:pPr algn="ctr"/>
                      <a:r>
                        <a:rPr lang="en-US" sz="2400" b="1"/>
                        <a:t>WE DO</a:t>
                      </a:r>
                    </a:p>
                  </a:txBody>
                  <a:tcPr anchor="ct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c>
                  <a:txBody>
                    <a:bodyPr/>
                    <a:lstStyle/>
                    <a:p>
                      <a:r>
                        <a:rPr lang="en-US" sz="2000" b="1"/>
                        <a:t>The students:</a:t>
                      </a:r>
                    </a:p>
                    <a:p>
                      <a:pPr marL="182880" indent="-182880">
                        <a:buFont typeface="Arial"/>
                        <a:buChar char="•"/>
                      </a:pPr>
                      <a:r>
                        <a:rPr lang="en-US" sz="2000" b="0" baseline="0"/>
                        <a:t>work collaboratively to use language</a:t>
                      </a:r>
                    </a:p>
                    <a:p>
                      <a:pPr marL="182880" indent="-182880">
                        <a:buFont typeface="Arial"/>
                        <a:buChar char="•"/>
                      </a:pPr>
                      <a:r>
                        <a:rPr lang="en-US" sz="2000" b="0" baseline="0"/>
                        <a:t>are supported by peers</a:t>
                      </a:r>
                    </a:p>
                    <a:p>
                      <a:pPr marL="182880" indent="-182880">
                        <a:buFont typeface="Arial"/>
                        <a:buChar char="•"/>
                      </a:pPr>
                      <a:r>
                        <a:rPr lang="en-US" sz="2000" b="0" baseline="0"/>
                        <a:t>gain confidence</a:t>
                      </a:r>
                    </a:p>
                    <a:p>
                      <a:pPr marL="182880" indent="-182880">
                        <a:buFont typeface="Arial"/>
                        <a:buChar char="•"/>
                      </a:pPr>
                      <a:r>
                        <a:rPr lang="en-US" sz="2000" b="0" baseline="0"/>
                        <a:t>receive feedback on performance</a:t>
                      </a:r>
                      <a:endParaRPr lang="en-US" sz="2000" b="1"/>
                    </a:p>
                  </a:txBody>
                  <a:tcP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r>
              <a:tr h="1160158">
                <a:tc>
                  <a:txBody>
                    <a:bodyPr/>
                    <a:lstStyle/>
                    <a:p>
                      <a:pPr algn="ctr"/>
                      <a:r>
                        <a:rPr lang="en-US" sz="2400" b="1"/>
                        <a:t>YOU DO</a:t>
                      </a:r>
                    </a:p>
                  </a:txBody>
                  <a:tcPr anchor="ct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c>
                  <a:txBody>
                    <a:bodyPr/>
                    <a:lstStyle/>
                    <a:p>
                      <a:r>
                        <a:rPr lang="en-US" sz="2000" b="1"/>
                        <a:t>The individual student:</a:t>
                      </a:r>
                    </a:p>
                    <a:p>
                      <a:pPr marL="182880" indent="-182880">
                        <a:buFont typeface="Arial"/>
                        <a:buChar char="•"/>
                      </a:pPr>
                      <a:r>
                        <a:rPr lang="en-US" sz="2000" b="0"/>
                        <a:t>demonstrates</a:t>
                      </a:r>
                      <a:r>
                        <a:rPr lang="en-US" sz="2000" b="0" baseline="0"/>
                        <a:t> his/her ability to meet the goal of the lesson</a:t>
                      </a:r>
                      <a:endParaRPr lang="en-US" sz="2000" b="0"/>
                    </a:p>
                  </a:txBody>
                  <a:tcPr>
                    <a:lnL w="28575" cap="flat" cmpd="sng" algn="ctr">
                      <a:solidFill>
                        <a:prstClr val="white"/>
                      </a:solidFill>
                      <a:prstDash val="solid"/>
                      <a:round/>
                      <a:headEnd type="none" w="med" len="med"/>
                      <a:tailEnd type="none" w="med" len="med"/>
                    </a:lnL>
                    <a:lnR w="28575" cap="flat" cmpd="sng" algn="ctr">
                      <a:solidFill>
                        <a:prstClr val="white"/>
                      </a:solidFill>
                      <a:prstDash val="solid"/>
                      <a:round/>
                      <a:headEnd type="none" w="med" len="med"/>
                      <a:tailEnd type="none" w="med" len="med"/>
                    </a:lnR>
                    <a:lnT w="28575" cap="flat" cmpd="sng" algn="ctr">
                      <a:solidFill>
                        <a:prstClr val="white"/>
                      </a:solidFill>
                      <a:prstDash val="solid"/>
                      <a:round/>
                      <a:headEnd type="none" w="med" len="med"/>
                      <a:tailEnd type="none" w="med" len="med"/>
                    </a:lnT>
                    <a:lnB w="28575" cap="flat" cmpd="sng" algn="ctr">
                      <a:solidFill>
                        <a:prstClr val="white"/>
                      </a:solidFill>
                      <a:prstDash val="solid"/>
                      <a:round/>
                      <a:headEnd type="none" w="med" len="med"/>
                      <a:tailEnd type="none" w="med" len="med"/>
                    </a:lnB>
                  </a:tcPr>
                </a:tc>
              </a:tr>
            </a:tbl>
          </a:graphicData>
        </a:graphic>
      </p:graphicFrame>
      <p:sp>
        <p:nvSpPr>
          <p:cNvPr id="8" name="Footer Placeholder 7"/>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304979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chemeClr val="tx1"/>
                </a:solidFill>
              </a:rPr>
              <a:t>Managing </a:t>
            </a:r>
            <a:r>
              <a:rPr lang="en-US" dirty="0">
                <a:solidFill>
                  <a:schemeClr val="tx1"/>
                </a:solidFill>
              </a:rPr>
              <a:t>transitions</a:t>
            </a:r>
          </a:p>
        </p:txBody>
      </p:sp>
      <p:sp>
        <p:nvSpPr>
          <p:cNvPr id="4" name="Content Placeholder 3"/>
          <p:cNvSpPr>
            <a:spLocks noGrp="1"/>
          </p:cNvSpPr>
          <p:nvPr>
            <p:ph idx="1"/>
          </p:nvPr>
        </p:nvSpPr>
        <p:spPr>
          <a:xfrm>
            <a:off x="3061854" y="1825625"/>
            <a:ext cx="5453495" cy="3979430"/>
          </a:xfrm>
        </p:spPr>
        <p:txBody>
          <a:bodyPr>
            <a:normAutofit fontScale="92500"/>
          </a:bodyPr>
          <a:lstStyle/>
          <a:p>
            <a:pPr>
              <a:buNone/>
            </a:pPr>
            <a:r>
              <a:rPr lang="en-US" dirty="0">
                <a:solidFill>
                  <a:schemeClr val="tx1"/>
                </a:solidFill>
              </a:rPr>
              <a:t>Tell students what to do:</a:t>
            </a:r>
          </a:p>
          <a:p>
            <a:pPr>
              <a:buNone/>
            </a:pPr>
            <a:endParaRPr lang="en-US" dirty="0">
              <a:solidFill>
                <a:schemeClr val="tx1"/>
              </a:solidFill>
            </a:endParaRPr>
          </a:p>
          <a:p>
            <a:pPr lvl="2"/>
            <a:r>
              <a:rPr lang="en-US" sz="2400" dirty="0">
                <a:solidFill>
                  <a:schemeClr val="tx1"/>
                </a:solidFill>
              </a:rPr>
              <a:t>Tell yourself .. .</a:t>
            </a:r>
          </a:p>
          <a:p>
            <a:pPr lvl="2"/>
            <a:r>
              <a:rPr lang="en-US" sz="2400" dirty="0">
                <a:solidFill>
                  <a:schemeClr val="tx1"/>
                </a:solidFill>
              </a:rPr>
              <a:t>Think of ...</a:t>
            </a:r>
          </a:p>
          <a:p>
            <a:pPr lvl="2"/>
            <a:r>
              <a:rPr lang="en-US" sz="2400" dirty="0">
                <a:solidFill>
                  <a:schemeClr val="tx1"/>
                </a:solidFill>
              </a:rPr>
              <a:t>Take turns describing ...</a:t>
            </a:r>
          </a:p>
          <a:p>
            <a:pPr lvl="2"/>
            <a:r>
              <a:rPr lang="en-US" sz="2400" dirty="0">
                <a:solidFill>
                  <a:schemeClr val="tx1"/>
                </a:solidFill>
              </a:rPr>
              <a:t>Ask your partner a question about….</a:t>
            </a:r>
          </a:p>
          <a:p>
            <a:pPr lvl="2"/>
            <a:r>
              <a:rPr lang="en-US" sz="2400" dirty="0">
                <a:solidFill>
                  <a:schemeClr val="tx1"/>
                </a:solidFill>
              </a:rPr>
              <a:t>List …</a:t>
            </a:r>
          </a:p>
          <a:p>
            <a:pPr lvl="2"/>
            <a:r>
              <a:rPr lang="en-US" sz="2400" dirty="0">
                <a:solidFill>
                  <a:schemeClr val="tx1"/>
                </a:solidFill>
              </a:rPr>
              <a:t>Complete this sentence</a:t>
            </a:r>
            <a:r>
              <a:rPr lang="en-US" sz="2400" dirty="0" smtClean="0">
                <a:solidFill>
                  <a:schemeClr val="tx1"/>
                </a:solidFill>
              </a:rPr>
              <a:t>:______________</a:t>
            </a:r>
            <a:endParaRPr lang="en-US" sz="2400" dirty="0">
              <a:solidFill>
                <a:schemeClr val="tx1"/>
              </a:solidFill>
            </a:endParaRPr>
          </a:p>
          <a:p>
            <a:pPr lvl="2"/>
            <a:r>
              <a:rPr lang="en-US" sz="2400" dirty="0">
                <a:solidFill>
                  <a:schemeClr val="tx1"/>
                </a:solidFill>
              </a:rPr>
              <a:t>Write a two-sentence description of the image.</a:t>
            </a:r>
          </a:p>
          <a:p>
            <a:pPr lvl="1"/>
            <a:endParaRPr lang="en-US" sz="2400" dirty="0">
              <a:solidFill>
                <a:schemeClr val="tx1"/>
              </a:solidFill>
            </a:endParaRPr>
          </a:p>
          <a:p>
            <a:endParaRPr lang="en-US" dirty="0">
              <a:solidFill>
                <a:schemeClr val="tx1"/>
              </a:solidFill>
            </a:endParaRPr>
          </a:p>
          <a:p>
            <a:endParaRPr lang="en-US" dirty="0">
              <a:solidFill>
                <a:schemeClr val="tx1"/>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650" y="1630940"/>
            <a:ext cx="1803400" cy="4368800"/>
          </a:xfrm>
          <a:prstGeom prst="rect">
            <a:avLst/>
          </a:prstGeom>
        </p:spPr>
      </p:pic>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79790514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8949"/>
            <a:ext cx="7886700" cy="1325563"/>
          </a:xfrm>
        </p:spPr>
        <p:txBody>
          <a:bodyPr/>
          <a:lstStyle/>
          <a:p>
            <a:r>
              <a:rPr lang="en-US"/>
              <a:t>Lesson Transitions</a:t>
            </a:r>
          </a:p>
        </p:txBody>
      </p:sp>
      <p:graphicFrame>
        <p:nvGraphicFramePr>
          <p:cNvPr id="5" name="Table 4"/>
          <p:cNvGraphicFramePr>
            <a:graphicFrameLocks noGrp="1"/>
          </p:cNvGraphicFramePr>
          <p:nvPr>
            <p:extLst>
              <p:ext uri="{D42A27DB-BD31-4B8C-83A1-F6EECF244321}">
                <p14:modId xmlns:p14="http://schemas.microsoft.com/office/powerpoint/2010/main" val="1166878874"/>
              </p:ext>
            </p:extLst>
          </p:nvPr>
        </p:nvGraphicFramePr>
        <p:xfrm>
          <a:off x="277091" y="970246"/>
          <a:ext cx="8485909" cy="5426427"/>
        </p:xfrm>
        <a:graphic>
          <a:graphicData uri="http://schemas.openxmlformats.org/drawingml/2006/table">
            <a:tbl>
              <a:tblPr firstRow="1" bandRow="1">
                <a:tableStyleId>{5C22544A-7EE6-4342-B048-85BDC9FD1C3A}</a:tableStyleId>
              </a:tblPr>
              <a:tblGrid>
                <a:gridCol w="2673927"/>
                <a:gridCol w="5811982"/>
              </a:tblGrid>
              <a:tr h="636881">
                <a:tc>
                  <a:txBody>
                    <a:bodyPr/>
                    <a:lstStyle/>
                    <a:p>
                      <a:pPr marL="0" marR="0">
                        <a:lnSpc>
                          <a:spcPct val="100000"/>
                        </a:lnSpc>
                        <a:spcBef>
                          <a:spcPts val="0"/>
                        </a:spcBef>
                        <a:spcAft>
                          <a:spcPts val="0"/>
                        </a:spcAft>
                      </a:pPr>
                      <a:r>
                        <a:rPr lang="en-US" sz="2400" b="1">
                          <a:latin typeface="+mn-lt"/>
                          <a:ea typeface="Cambria"/>
                          <a:cs typeface="Times New Roman"/>
                        </a:rPr>
                        <a:t>The teacher says..</a:t>
                      </a:r>
                      <a:endParaRPr lang="en-US" sz="24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400" b="1">
                          <a:latin typeface="+mn-lt"/>
                          <a:ea typeface="Cambria"/>
                          <a:cs typeface="Times New Roman"/>
                        </a:rPr>
                        <a:t>Learners:</a:t>
                      </a:r>
                      <a:endParaRPr lang="en-US" sz="2400">
                        <a:latin typeface="+mn-lt"/>
                        <a:ea typeface="Cambria"/>
                        <a:cs typeface="Times New Roman"/>
                      </a:endParaRP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36853">
                <a:tc>
                  <a:txBody>
                    <a:bodyPr/>
                    <a:lstStyle/>
                    <a:p>
                      <a:pPr marL="0" marR="0">
                        <a:lnSpc>
                          <a:spcPct val="100000"/>
                        </a:lnSpc>
                        <a:spcBef>
                          <a:spcPts val="0"/>
                        </a:spcBef>
                        <a:spcAft>
                          <a:spcPts val="0"/>
                        </a:spcAft>
                      </a:pPr>
                      <a:r>
                        <a:rPr lang="en-US" sz="2400">
                          <a:latin typeface="+mn-lt"/>
                          <a:ea typeface="Cambria"/>
                          <a:cs typeface="Times New Roman"/>
                        </a:rPr>
                        <a:t>While I take attendance…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400">
                          <a:latin typeface="+mn-lt"/>
                          <a:ea typeface="Cambria"/>
                          <a:cs typeface="Times New Roman"/>
                        </a:rPr>
                        <a:t>write two questions to find out if your partner is hungry,</a:t>
                      </a:r>
                      <a:r>
                        <a:rPr lang="en-US" sz="2400" baseline="0">
                          <a:latin typeface="+mn-lt"/>
                          <a:ea typeface="Cambria"/>
                          <a:cs typeface="Times New Roman"/>
                        </a:rPr>
                        <a:t> what he/she ate recently</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105280">
                <a:tc>
                  <a:txBody>
                    <a:bodyPr/>
                    <a:lstStyle/>
                    <a:p>
                      <a:pPr marL="0" marR="0">
                        <a:lnSpc>
                          <a:spcPct val="100000"/>
                        </a:lnSpc>
                        <a:spcBef>
                          <a:spcPts val="0"/>
                        </a:spcBef>
                        <a:spcAft>
                          <a:spcPts val="0"/>
                        </a:spcAft>
                      </a:pPr>
                      <a:r>
                        <a:rPr lang="en-US" sz="2400">
                          <a:latin typeface="+mn-lt"/>
                          <a:ea typeface="Cambria"/>
                          <a:cs typeface="Times New Roman"/>
                        </a:rPr>
                        <a:t>While I pass out the graphic organizer….</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400">
                          <a:latin typeface="+mn-lt"/>
                          <a:ea typeface="Cambria"/>
                          <a:cs typeface="Times New Roman"/>
                        </a:rPr>
                        <a:t>think of ways to complete the following sentence, “Hunger exists because…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105280">
                <a:tc>
                  <a:txBody>
                    <a:bodyPr/>
                    <a:lstStyle/>
                    <a:p>
                      <a:pPr marL="0" marR="0">
                        <a:lnSpc>
                          <a:spcPct val="100000"/>
                        </a:lnSpc>
                        <a:spcBef>
                          <a:spcPts val="0"/>
                        </a:spcBef>
                        <a:spcAft>
                          <a:spcPts val="0"/>
                        </a:spcAft>
                      </a:pPr>
                      <a:r>
                        <a:rPr lang="en-US" sz="2400">
                          <a:latin typeface="+mn-lt"/>
                          <a:ea typeface="Cambria"/>
                          <a:cs typeface="Times New Roman"/>
                        </a:rPr>
                        <a:t>While I answer this student’s question…</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400">
                          <a:latin typeface="+mn-lt"/>
                          <a:ea typeface="Cambria"/>
                          <a:cs typeface="Times New Roman"/>
                        </a:rPr>
                        <a:t>role-play a (30 second) conversation with your partner. If you run out of things to say, start over.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736853">
                <a:tc>
                  <a:txBody>
                    <a:bodyPr/>
                    <a:lstStyle/>
                    <a:p>
                      <a:pPr marL="0" marR="0">
                        <a:lnSpc>
                          <a:spcPct val="100000"/>
                        </a:lnSpc>
                        <a:spcBef>
                          <a:spcPts val="0"/>
                        </a:spcBef>
                        <a:spcAft>
                          <a:spcPts val="0"/>
                        </a:spcAft>
                      </a:pPr>
                      <a:r>
                        <a:rPr lang="en-US" sz="2400">
                          <a:latin typeface="+mn-lt"/>
                          <a:ea typeface="Cambria"/>
                          <a:cs typeface="Times New Roman"/>
                        </a:rPr>
                        <a:t>While I find the picture…</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400">
                          <a:latin typeface="+mn-lt"/>
                          <a:ea typeface="Cambria"/>
                          <a:cs typeface="Times New Roman"/>
                        </a:rPr>
                        <a:t>tweet a thought about hunger in the world.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105280">
                <a:tc>
                  <a:txBody>
                    <a:bodyPr/>
                    <a:lstStyle/>
                    <a:p>
                      <a:pPr marL="0" marR="0">
                        <a:lnSpc>
                          <a:spcPct val="100000"/>
                        </a:lnSpc>
                        <a:spcBef>
                          <a:spcPts val="0"/>
                        </a:spcBef>
                        <a:spcAft>
                          <a:spcPts val="0"/>
                        </a:spcAft>
                      </a:pPr>
                      <a:r>
                        <a:rPr lang="en-US" sz="2400">
                          <a:latin typeface="+mn-lt"/>
                          <a:ea typeface="Cambria"/>
                          <a:cs typeface="Times New Roman"/>
                        </a:rPr>
                        <a:t>We have one minute left….</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marL="0" marR="0">
                        <a:lnSpc>
                          <a:spcPct val="100000"/>
                        </a:lnSpc>
                        <a:spcBef>
                          <a:spcPts val="0"/>
                        </a:spcBef>
                        <a:spcAft>
                          <a:spcPts val="0"/>
                        </a:spcAft>
                      </a:pPr>
                      <a:r>
                        <a:rPr lang="en-US" sz="2400">
                          <a:latin typeface="+mn-lt"/>
                          <a:ea typeface="Cambria"/>
                          <a:cs typeface="Times New Roman"/>
                        </a:rPr>
                        <a:t>use circumlocution to see how many of the following words/phrases you can get your partner to say. </a:t>
                      </a:r>
                    </a:p>
                  </a:txBody>
                  <a:tcPr marL="68580" marR="68580" marT="0" marB="0"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8309240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Contemporary Life: City Life</a:t>
            </a:r>
            <a:br>
              <a:rPr lang="en-US"/>
            </a:br>
            <a:r>
              <a:rPr lang="en-US" sz="2667"/>
              <a:t>EQ: What makes a city special?</a:t>
            </a:r>
          </a:p>
        </p:txBody>
      </p:sp>
      <p:pic>
        <p:nvPicPr>
          <p:cNvPr id="4" name="Picture 3" descr="slide_415246_5270216_free.jpg"/>
          <p:cNvPicPr>
            <a:picLocks noChangeAspect="1"/>
          </p:cNvPicPr>
          <p:nvPr/>
        </p:nvPicPr>
        <p:blipFill>
          <a:blip r:embed="rId2"/>
          <a:stretch>
            <a:fillRect/>
          </a:stretch>
        </p:blipFill>
        <p:spPr>
          <a:xfrm>
            <a:off x="276917" y="1690116"/>
            <a:ext cx="3779841" cy="2450592"/>
          </a:xfrm>
          <a:prstGeom prst="rect">
            <a:avLst/>
          </a:prstGeom>
        </p:spPr>
      </p:pic>
      <p:pic>
        <p:nvPicPr>
          <p:cNvPr id="5" name="Picture 4" descr="91ce7e0045c2a27c567ffd89fb76ef9f.jpg"/>
          <p:cNvPicPr>
            <a:picLocks noChangeAspect="1"/>
          </p:cNvPicPr>
          <p:nvPr/>
        </p:nvPicPr>
        <p:blipFill>
          <a:blip r:embed="rId3"/>
          <a:stretch>
            <a:fillRect/>
          </a:stretch>
        </p:blipFill>
        <p:spPr>
          <a:xfrm>
            <a:off x="4386697" y="1690116"/>
            <a:ext cx="4572000" cy="1778000"/>
          </a:xfrm>
          <a:prstGeom prst="rect">
            <a:avLst/>
          </a:prstGeom>
        </p:spPr>
      </p:pic>
      <p:pic>
        <p:nvPicPr>
          <p:cNvPr id="6" name="Picture 5" descr="9ae28e932afa67d9e4349be9e3062988.jpg"/>
          <p:cNvPicPr>
            <a:picLocks noChangeAspect="1"/>
          </p:cNvPicPr>
          <p:nvPr/>
        </p:nvPicPr>
        <p:blipFill>
          <a:blip r:embed="rId4"/>
          <a:stretch>
            <a:fillRect/>
          </a:stretch>
        </p:blipFill>
        <p:spPr>
          <a:xfrm>
            <a:off x="5508802" y="4140708"/>
            <a:ext cx="3254198" cy="2450592"/>
          </a:xfrm>
          <a:prstGeom prst="rect">
            <a:avLst/>
          </a:prstGeom>
        </p:spPr>
      </p:pic>
      <p:pic>
        <p:nvPicPr>
          <p:cNvPr id="7" name="Picture 6" descr="images.jpeg"/>
          <p:cNvPicPr>
            <a:picLocks noChangeAspect="1"/>
          </p:cNvPicPr>
          <p:nvPr/>
        </p:nvPicPr>
        <p:blipFill>
          <a:blip r:embed="rId5"/>
          <a:stretch>
            <a:fillRect/>
          </a:stretch>
        </p:blipFill>
        <p:spPr>
          <a:xfrm>
            <a:off x="1237527" y="4279900"/>
            <a:ext cx="3517900" cy="2311400"/>
          </a:xfrm>
          <a:prstGeom prst="rect">
            <a:avLst/>
          </a:prstGeom>
        </p:spPr>
      </p:pic>
      <p:sp>
        <p:nvSpPr>
          <p:cNvPr id="9" name="Footer Placeholder 8"/>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13</a:t>
            </a:fld>
            <a:endParaRPr lang="en-US"/>
          </a:p>
        </p:txBody>
      </p:sp>
    </p:spTree>
    <p:extLst>
      <p:ext uri="{BB962C8B-B14F-4D97-AF65-F5344CB8AC3E}">
        <p14:creationId xmlns:p14="http://schemas.microsoft.com/office/powerpoint/2010/main" val="2357023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a:solidFill>
                  <a:schemeClr val="tx1"/>
                </a:solidFill>
              </a:rPr>
              <a:t>Key Lesson Planning Question</a:t>
            </a:r>
          </a:p>
        </p:txBody>
      </p:sp>
      <p:sp>
        <p:nvSpPr>
          <p:cNvPr id="3" name="Footer Placeholder 2"/>
          <p:cNvSpPr>
            <a:spLocks noGrp="1"/>
          </p:cNvSpPr>
          <p:nvPr>
            <p:ph type="ftr" sz="quarter" idx="11"/>
          </p:nvPr>
        </p:nvSpPr>
        <p:spPr/>
        <p:txBody>
          <a:bodyPr/>
          <a:lstStyle/>
          <a:p>
            <a:r>
              <a:rPr lang="en-US"/>
              <a:t>Laura Terrill</a:t>
            </a:r>
          </a:p>
        </p:txBody>
      </p:sp>
      <p:sp>
        <p:nvSpPr>
          <p:cNvPr id="5" name="Content Placeholder 4"/>
          <p:cNvSpPr>
            <a:spLocks noGrp="1"/>
          </p:cNvSpPr>
          <p:nvPr>
            <p:ph sz="quarter" idx="1"/>
          </p:nvPr>
        </p:nvSpPr>
        <p:spPr>
          <a:xfrm>
            <a:off x="612648" y="1986041"/>
            <a:ext cx="8153400" cy="4495800"/>
          </a:xfrm>
        </p:spPr>
        <p:txBody>
          <a:bodyPr>
            <a:normAutofit/>
          </a:bodyPr>
          <a:lstStyle/>
          <a:p>
            <a:pPr marL="0" algn="ctr">
              <a:buNone/>
            </a:pPr>
            <a:r>
              <a:rPr lang="en-US" sz="3200"/>
              <a:t>What will the students be required to do, say, make, or write during the lesson that will both deepen and assess their learning? </a:t>
            </a:r>
          </a:p>
        </p:txBody>
      </p:sp>
      <p:pic>
        <p:nvPicPr>
          <p:cNvPr id="6" name="Picture 5" descr="images-3.jpeg"/>
          <p:cNvPicPr>
            <a:picLocks noChangeAspect="1"/>
          </p:cNvPicPr>
          <p:nvPr/>
        </p:nvPicPr>
        <p:blipFill>
          <a:blip r:embed="rId2"/>
          <a:stretch>
            <a:fillRect/>
          </a:stretch>
        </p:blipFill>
        <p:spPr>
          <a:xfrm>
            <a:off x="3144452" y="3695700"/>
            <a:ext cx="3086100" cy="2628900"/>
          </a:xfrm>
          <a:prstGeom prst="rect">
            <a:avLst/>
          </a:prstGeom>
        </p:spPr>
      </p:pic>
      <p:sp>
        <p:nvSpPr>
          <p:cNvPr id="7" name="Slide Number Placeholder 6"/>
          <p:cNvSpPr>
            <a:spLocks noGrp="1"/>
          </p:cNvSpPr>
          <p:nvPr>
            <p:ph type="sldNum" sz="quarter" idx="12"/>
          </p:nvPr>
        </p:nvSpPr>
        <p:spPr/>
        <p:txBody>
          <a:bodyPr>
            <a:normAutofit/>
          </a:bodyPr>
          <a:lstStyle/>
          <a:p>
            <a:fld id="{74C2F60E-34D8-DD42-93FD-7BD7AE432328}" type="slidenum">
              <a:rPr lang="en-US"/>
              <a:pPr/>
              <a:t>14</a:t>
            </a:fld>
            <a:endParaRPr lang="en-US"/>
          </a:p>
        </p:txBody>
      </p:sp>
    </p:spTree>
    <p:extLst>
      <p:ext uri="{BB962C8B-B14F-4D97-AF65-F5344CB8AC3E}">
        <p14:creationId xmlns:p14="http://schemas.microsoft.com/office/powerpoint/2010/main" val="17456920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4"/>
          <p:cNvSpPr>
            <a:spLocks noGrp="1" noChangeArrowheads="1"/>
          </p:cNvSpPr>
          <p:nvPr>
            <p:ph type="title"/>
          </p:nvPr>
        </p:nvSpPr>
        <p:spPr/>
        <p:txBody>
          <a:bodyPr>
            <a:normAutofit/>
          </a:bodyPr>
          <a:lstStyle/>
          <a:p>
            <a:pPr eaLnBrk="1" fontAlgn="auto" hangingPunct="1">
              <a:spcAft>
                <a:spcPts val="0"/>
              </a:spcAft>
              <a:defRPr/>
            </a:pPr>
            <a:r>
              <a:rPr lang="en-US" dirty="0">
                <a:solidFill>
                  <a:schemeClr val="tx1"/>
                </a:solidFill>
                <a:ea typeface="+mj-ea"/>
                <a:cs typeface="+mj-cs"/>
              </a:rPr>
              <a:t>Setting </a:t>
            </a:r>
            <a:r>
              <a:rPr lang="en-US" dirty="0" smtClean="0">
                <a:solidFill>
                  <a:schemeClr val="tx1"/>
                </a:solidFill>
              </a:rPr>
              <a:t>Daily Objectives</a:t>
            </a:r>
            <a:endParaRPr lang="en-US" dirty="0">
              <a:solidFill>
                <a:schemeClr val="tx1"/>
              </a:solidFill>
            </a:endParaRPr>
          </a:p>
        </p:txBody>
      </p:sp>
      <p:sp>
        <p:nvSpPr>
          <p:cNvPr id="7" name="TextBox 6"/>
          <p:cNvSpPr txBox="1"/>
          <p:nvPr/>
        </p:nvSpPr>
        <p:spPr>
          <a:xfrm>
            <a:off x="4964437" y="2590800"/>
            <a:ext cx="3499876" cy="1569660"/>
          </a:xfrm>
          <a:prstGeom prst="rect">
            <a:avLst/>
          </a:prstGeom>
          <a:noFill/>
        </p:spPr>
        <p:txBody>
          <a:bodyPr wrap="none" rtlCol="0">
            <a:spAutoFit/>
          </a:bodyPr>
          <a:lstStyle/>
          <a:p>
            <a:pPr algn="ctr"/>
            <a:r>
              <a:rPr lang="en-US" sz="3200" dirty="0"/>
              <a:t>What are the </a:t>
            </a:r>
          </a:p>
          <a:p>
            <a:pPr algn="ctr"/>
            <a:r>
              <a:rPr lang="en-US" sz="3200" dirty="0" smtClean="0"/>
              <a:t>objectives</a:t>
            </a:r>
          </a:p>
          <a:p>
            <a:pPr algn="ctr"/>
            <a:r>
              <a:rPr lang="en-US" sz="3200" dirty="0" smtClean="0"/>
              <a:t> </a:t>
            </a:r>
            <a:r>
              <a:rPr lang="en-US" sz="3200" dirty="0"/>
              <a:t>for today’s lesson?</a:t>
            </a:r>
          </a:p>
        </p:txBody>
      </p:sp>
      <p:sp>
        <p:nvSpPr>
          <p:cNvPr id="4" name="Rectangle 3"/>
          <p:cNvSpPr/>
          <p:nvPr/>
        </p:nvSpPr>
        <p:spPr>
          <a:xfrm>
            <a:off x="628650" y="1828799"/>
            <a:ext cx="4335787" cy="3865419"/>
          </a:xfrm>
          <a:prstGeom prst="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82880" indent="-182880">
              <a:lnSpc>
                <a:spcPct val="90000"/>
              </a:lnSpc>
              <a:buClr>
                <a:schemeClr val="bg1"/>
              </a:buClr>
              <a:buFont typeface="Arial" charset="0"/>
              <a:buChar char="•"/>
            </a:pPr>
            <a:r>
              <a:rPr lang="en-US" sz="2800">
                <a:solidFill>
                  <a:schemeClr val="bg1"/>
                </a:solidFill>
                <a:ea typeface="ＭＳ Ｐゴシック" pitchFamily="-1" charset="-128"/>
                <a:cs typeface="ＭＳ Ｐゴシック" pitchFamily="-1" charset="-128"/>
              </a:rPr>
              <a:t>Bell ringer</a:t>
            </a:r>
          </a:p>
          <a:p>
            <a:pPr marL="182880" indent="-182880">
              <a:lnSpc>
                <a:spcPct val="90000"/>
              </a:lnSpc>
              <a:buClr>
                <a:schemeClr val="bg1"/>
              </a:buClr>
              <a:buFont typeface="Arial" charset="0"/>
              <a:buChar char="•"/>
            </a:pPr>
            <a:r>
              <a:rPr lang="en-US" sz="2800">
                <a:solidFill>
                  <a:schemeClr val="bg1"/>
                </a:solidFill>
                <a:ea typeface="ＭＳ Ｐゴシック" pitchFamily="-1" charset="-128"/>
                <a:cs typeface="ＭＳ Ｐゴシック" pitchFamily="-1" charset="-128"/>
              </a:rPr>
              <a:t>Interpersonal Conversation</a:t>
            </a:r>
          </a:p>
          <a:p>
            <a:pPr marL="182880" indent="-182880">
              <a:lnSpc>
                <a:spcPct val="90000"/>
              </a:lnSpc>
              <a:buClr>
                <a:schemeClr val="bg1"/>
              </a:buClr>
              <a:buFont typeface="Arial" charset="0"/>
              <a:buChar char="•"/>
            </a:pPr>
            <a:r>
              <a:rPr lang="en-US" sz="2800">
                <a:solidFill>
                  <a:schemeClr val="bg1"/>
                </a:solidFill>
                <a:ea typeface="ＭＳ Ｐゴシック" pitchFamily="-1" charset="-128"/>
                <a:cs typeface="ＭＳ Ｐゴシック" pitchFamily="-1" charset="-128"/>
              </a:rPr>
              <a:t>Quick write</a:t>
            </a:r>
          </a:p>
          <a:p>
            <a:pPr marL="182880" indent="-182880">
              <a:lnSpc>
                <a:spcPct val="90000"/>
              </a:lnSpc>
              <a:buClr>
                <a:schemeClr val="bg1"/>
              </a:buClr>
              <a:buFont typeface="Arial" charset="0"/>
              <a:buChar char="•"/>
            </a:pPr>
            <a:r>
              <a:rPr lang="en-US" sz="2800">
                <a:solidFill>
                  <a:schemeClr val="bg1"/>
                </a:solidFill>
                <a:ea typeface="ＭＳ Ｐゴシック" pitchFamily="-1" charset="-128"/>
                <a:cs typeface="ＭＳ Ｐゴシック" pitchFamily="-1" charset="-128"/>
              </a:rPr>
              <a:t>Compare and contrast</a:t>
            </a:r>
          </a:p>
          <a:p>
            <a:pPr marL="182880" indent="-182880">
              <a:lnSpc>
                <a:spcPct val="90000"/>
              </a:lnSpc>
              <a:buClr>
                <a:schemeClr val="bg1"/>
              </a:buClr>
              <a:buFont typeface="Arial" charset="0"/>
              <a:buChar char="•"/>
            </a:pPr>
            <a:r>
              <a:rPr lang="en-US" sz="2800">
                <a:solidFill>
                  <a:schemeClr val="bg1"/>
                </a:solidFill>
                <a:ea typeface="ＭＳ Ｐゴシック" pitchFamily="-1" charset="-128"/>
                <a:cs typeface="ＭＳ Ｐゴシック" pitchFamily="-1" charset="-128"/>
              </a:rPr>
              <a:t>Reading</a:t>
            </a:r>
          </a:p>
          <a:p>
            <a:pPr marL="182880" indent="-182880">
              <a:lnSpc>
                <a:spcPct val="90000"/>
              </a:lnSpc>
              <a:buClr>
                <a:schemeClr val="bg1"/>
              </a:buClr>
              <a:buFont typeface="Arial" charset="0"/>
              <a:buChar char="•"/>
            </a:pPr>
            <a:r>
              <a:rPr lang="en-US" sz="2800">
                <a:solidFill>
                  <a:schemeClr val="bg1"/>
                </a:solidFill>
                <a:ea typeface="ＭＳ Ｐゴシック" pitchFamily="-1" charset="-128"/>
                <a:cs typeface="ＭＳ Ｐゴシック" pitchFamily="-1" charset="-128"/>
              </a:rPr>
              <a:t>Analyze data</a:t>
            </a:r>
          </a:p>
          <a:p>
            <a:pPr marL="182880" indent="-182880">
              <a:lnSpc>
                <a:spcPct val="90000"/>
              </a:lnSpc>
              <a:buClr>
                <a:schemeClr val="bg1"/>
              </a:buClr>
              <a:buFont typeface="Arial" charset="0"/>
              <a:buChar char="•"/>
            </a:pPr>
            <a:r>
              <a:rPr lang="en-US" sz="2800">
                <a:solidFill>
                  <a:schemeClr val="bg1"/>
                </a:solidFill>
                <a:ea typeface="ＭＳ Ｐゴシック" pitchFamily="-1" charset="-128"/>
                <a:cs typeface="ＭＳ Ｐゴシック" pitchFamily="-1" charset="-128"/>
              </a:rPr>
              <a:t>Homework </a:t>
            </a:r>
          </a:p>
        </p:txBody>
      </p:sp>
      <p:sp>
        <p:nvSpPr>
          <p:cNvPr id="5" name="Footer Placeholder 4"/>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010528998"/>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4"/>
          <p:cNvSpPr>
            <a:spLocks noGrp="1" noChangeArrowheads="1"/>
          </p:cNvSpPr>
          <p:nvPr>
            <p:ph type="title"/>
          </p:nvPr>
        </p:nvSpPr>
        <p:spPr/>
        <p:txBody>
          <a:bodyPr>
            <a:normAutofit/>
          </a:bodyPr>
          <a:lstStyle/>
          <a:p>
            <a:pPr eaLnBrk="1" fontAlgn="auto" hangingPunct="1">
              <a:spcAft>
                <a:spcPts val="0"/>
              </a:spcAft>
              <a:defRPr/>
            </a:pPr>
            <a:r>
              <a:rPr lang="en-US" dirty="0">
                <a:solidFill>
                  <a:schemeClr val="tx1">
                    <a:lumMod val="95000"/>
                  </a:schemeClr>
                </a:solidFill>
                <a:ea typeface="+mj-ea"/>
                <a:cs typeface="+mj-cs"/>
              </a:rPr>
              <a:t>Setting </a:t>
            </a:r>
            <a:r>
              <a:rPr lang="en-US" dirty="0" smtClean="0">
                <a:solidFill>
                  <a:schemeClr val="tx1">
                    <a:lumMod val="95000"/>
                  </a:schemeClr>
                </a:solidFill>
              </a:rPr>
              <a:t>Lesson Goals</a:t>
            </a:r>
            <a:endParaRPr lang="en-US" dirty="0">
              <a:solidFill>
                <a:schemeClr val="tx1">
                  <a:lumMod val="95000"/>
                </a:schemeClr>
              </a:solidFill>
            </a:endParaRPr>
          </a:p>
        </p:txBody>
      </p:sp>
      <p:sp>
        <p:nvSpPr>
          <p:cNvPr id="148482" name="Rectangle 2"/>
          <p:cNvSpPr>
            <a:spLocks noGrp="1" noChangeArrowheads="1"/>
          </p:cNvSpPr>
          <p:nvPr>
            <p:ph sz="quarter" idx="1"/>
          </p:nvPr>
        </p:nvSpPr>
        <p:spPr>
          <a:xfrm>
            <a:off x="498348" y="2146300"/>
            <a:ext cx="8153400" cy="4495800"/>
          </a:xfrm>
        </p:spPr>
        <p:txBody>
          <a:bodyPr/>
          <a:lstStyle/>
          <a:p>
            <a:pPr>
              <a:lnSpc>
                <a:spcPct val="90000"/>
              </a:lnSpc>
              <a:buClr>
                <a:schemeClr val="tx1"/>
              </a:buClr>
            </a:pPr>
            <a:r>
              <a:rPr lang="en-US" sz="2400" dirty="0">
                <a:ea typeface="ＭＳ Ｐゴシック" pitchFamily="-1" charset="-128"/>
                <a:cs typeface="ＭＳ Ｐゴシック" pitchFamily="-1" charset="-128"/>
              </a:rPr>
              <a:t>Bell ringer</a:t>
            </a:r>
          </a:p>
          <a:p>
            <a:pPr>
              <a:lnSpc>
                <a:spcPct val="90000"/>
              </a:lnSpc>
              <a:buClr>
                <a:schemeClr val="tx1"/>
              </a:buClr>
            </a:pPr>
            <a:r>
              <a:rPr lang="en-US" sz="2400" dirty="0">
                <a:ea typeface="ＭＳ Ｐゴシック" pitchFamily="-1" charset="-128"/>
                <a:cs typeface="ＭＳ Ｐゴシック" pitchFamily="-1" charset="-128"/>
              </a:rPr>
              <a:t>Interpersonal Conversation</a:t>
            </a:r>
          </a:p>
          <a:p>
            <a:pPr>
              <a:lnSpc>
                <a:spcPct val="90000"/>
              </a:lnSpc>
              <a:buClr>
                <a:schemeClr val="tx1"/>
              </a:buClr>
            </a:pPr>
            <a:r>
              <a:rPr lang="en-US" sz="2400" dirty="0">
                <a:ea typeface="ＭＳ Ｐゴシック" pitchFamily="-1" charset="-128"/>
                <a:cs typeface="ＭＳ Ｐゴシック" pitchFamily="-1" charset="-128"/>
              </a:rPr>
              <a:t>Quick write</a:t>
            </a:r>
          </a:p>
          <a:p>
            <a:pPr>
              <a:lnSpc>
                <a:spcPct val="90000"/>
              </a:lnSpc>
              <a:buClr>
                <a:schemeClr val="tx1"/>
              </a:buClr>
            </a:pPr>
            <a:r>
              <a:rPr lang="en-US" sz="2400" dirty="0">
                <a:ea typeface="ＭＳ Ｐゴシック" pitchFamily="-1" charset="-128"/>
                <a:cs typeface="ＭＳ Ｐゴシック" pitchFamily="-1" charset="-128"/>
              </a:rPr>
              <a:t>Compare and contrast</a:t>
            </a:r>
          </a:p>
          <a:p>
            <a:pPr>
              <a:lnSpc>
                <a:spcPct val="90000"/>
              </a:lnSpc>
              <a:buClr>
                <a:schemeClr val="tx1"/>
              </a:buClr>
            </a:pPr>
            <a:r>
              <a:rPr lang="en-US" sz="2400" dirty="0">
                <a:ea typeface="ＭＳ Ｐゴシック" pitchFamily="-1" charset="-128"/>
                <a:cs typeface="ＭＳ Ｐゴシック" pitchFamily="-1" charset="-128"/>
              </a:rPr>
              <a:t>Reading</a:t>
            </a:r>
          </a:p>
          <a:p>
            <a:pPr>
              <a:lnSpc>
                <a:spcPct val="90000"/>
              </a:lnSpc>
              <a:buClr>
                <a:schemeClr val="tx1"/>
              </a:buClr>
            </a:pPr>
            <a:r>
              <a:rPr lang="en-US" sz="2400" dirty="0">
                <a:ea typeface="ＭＳ Ｐゴシック" pitchFamily="-1" charset="-128"/>
                <a:cs typeface="ＭＳ Ｐゴシック" pitchFamily="-1" charset="-128"/>
              </a:rPr>
              <a:t>Analyze data</a:t>
            </a:r>
          </a:p>
          <a:p>
            <a:pPr>
              <a:lnSpc>
                <a:spcPct val="90000"/>
              </a:lnSpc>
              <a:buClr>
                <a:schemeClr val="tx1"/>
              </a:buClr>
            </a:pPr>
            <a:r>
              <a:rPr lang="en-US" sz="2400" dirty="0">
                <a:ea typeface="ＭＳ Ｐゴシック" pitchFamily="-1" charset="-128"/>
                <a:cs typeface="ＭＳ Ｐゴシック" pitchFamily="-1" charset="-128"/>
              </a:rPr>
              <a:t>Homework </a:t>
            </a:r>
          </a:p>
          <a:p>
            <a:pPr eaLnBrk="1" hangingPunct="1">
              <a:lnSpc>
                <a:spcPct val="90000"/>
              </a:lnSpc>
            </a:pPr>
            <a:endParaRPr lang="en-US" sz="2400" dirty="0">
              <a:ea typeface="ＭＳ Ｐゴシック" pitchFamily="-1" charset="-128"/>
              <a:cs typeface="ＭＳ Ｐゴシック" pitchFamily="-1" charset="-128"/>
            </a:endParaRPr>
          </a:p>
        </p:txBody>
      </p:sp>
      <p:sp>
        <p:nvSpPr>
          <p:cNvPr id="148485" name="Rectangle 6"/>
          <p:cNvSpPr>
            <a:spLocks noChangeArrowheads="1"/>
          </p:cNvSpPr>
          <p:nvPr/>
        </p:nvSpPr>
        <p:spPr bwMode="auto">
          <a:xfrm>
            <a:off x="457200" y="2057400"/>
            <a:ext cx="3962400" cy="4114800"/>
          </a:xfrm>
          <a:prstGeom prst="rect">
            <a:avLst/>
          </a:prstGeom>
          <a:noFill/>
          <a:ln w="28575">
            <a:solidFill>
              <a:schemeClr val="tx1"/>
            </a:solidFill>
            <a:miter lim="800000"/>
            <a:headEnd/>
            <a:tailEnd/>
          </a:ln>
        </p:spPr>
        <p:txBody>
          <a:bodyPr wrap="none" anchor="ctr">
            <a:prstTxWarp prst="textNoShape">
              <a:avLst/>
            </a:prstTxWarp>
          </a:bodyPr>
          <a:lstStyle/>
          <a:p>
            <a:endParaRPr lang="en-US"/>
          </a:p>
        </p:txBody>
      </p:sp>
      <p:cxnSp>
        <p:nvCxnSpPr>
          <p:cNvPr id="7" name="Straight Connector 6"/>
          <p:cNvCxnSpPr/>
          <p:nvPr/>
        </p:nvCxnSpPr>
        <p:spPr>
          <a:xfrm rot="16200000" flipH="1">
            <a:off x="451760" y="2200733"/>
            <a:ext cx="4038600" cy="3886200"/>
          </a:xfrm>
          <a:prstGeom prst="line">
            <a:avLst/>
          </a:pr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5400000" flipH="1" flipV="1">
            <a:off x="457200" y="2133600"/>
            <a:ext cx="3962400" cy="3962400"/>
          </a:xfrm>
          <a:prstGeom prst="line">
            <a:avLst/>
          </a:prstGeom>
          <a:ln w="38100" cap="flat" cmpd="sng" algn="ctr">
            <a:solidFill>
              <a:srgbClr val="FF0000"/>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5083302" y="3220058"/>
            <a:ext cx="3432048" cy="1938992"/>
          </a:xfrm>
          <a:prstGeom prst="rect">
            <a:avLst/>
          </a:prstGeom>
          <a:solidFill>
            <a:schemeClr val="accent3">
              <a:lumMod val="20000"/>
              <a:lumOff val="80000"/>
            </a:schemeClr>
          </a:solidFill>
        </p:spPr>
        <p:txBody>
          <a:bodyPr wrap="square" rtlCol="0">
            <a:spAutoFit/>
          </a:bodyPr>
          <a:lstStyle/>
          <a:p>
            <a:pPr algn="ctr"/>
            <a:r>
              <a:rPr lang="en-US" sz="2000" dirty="0" smtClean="0">
                <a:solidFill>
                  <a:schemeClr val="bg1"/>
                </a:solidFill>
                <a:ea typeface="Cambria"/>
                <a:cs typeface="Cambria"/>
              </a:rPr>
              <a:t>I can name places that are found in or near cities. </a:t>
            </a:r>
          </a:p>
          <a:p>
            <a:pPr algn="ctr"/>
            <a:endParaRPr lang="en-US" sz="2000" dirty="0">
              <a:solidFill>
                <a:schemeClr val="bg1"/>
              </a:solidFill>
              <a:ea typeface="Cambria"/>
              <a:cs typeface="Cambria"/>
            </a:endParaRPr>
          </a:p>
          <a:p>
            <a:pPr algn="ctr"/>
            <a:r>
              <a:rPr lang="en-US" sz="2000" dirty="0" smtClean="0">
                <a:solidFill>
                  <a:schemeClr val="bg1"/>
                </a:solidFill>
                <a:ea typeface="Cambria"/>
                <a:cs typeface="Cambria"/>
              </a:rPr>
              <a:t>I can </a:t>
            </a:r>
            <a:r>
              <a:rPr lang="en-US" sz="2000" dirty="0">
                <a:solidFill>
                  <a:schemeClr val="bg1"/>
                </a:solidFill>
              </a:rPr>
              <a:t>a</a:t>
            </a:r>
            <a:r>
              <a:rPr lang="en-US" sz="2000">
                <a:solidFill>
                  <a:schemeClr val="bg1"/>
                </a:solidFill>
              </a:rPr>
              <a:t>sk and answer questions indicating if there is or isn’t (place) in a city.</a:t>
            </a:r>
            <a:endParaRPr lang="en-US" sz="2000">
              <a:solidFill>
                <a:schemeClr val="bg1"/>
              </a:solidFill>
              <a:ea typeface="Cambria"/>
              <a:cs typeface="Cambria"/>
            </a:endParaRPr>
          </a:p>
        </p:txBody>
      </p:sp>
      <p:sp>
        <p:nvSpPr>
          <p:cNvPr id="2" name="Slide Number Placeholder 1"/>
          <p:cNvSpPr>
            <a:spLocks noGrp="1"/>
          </p:cNvSpPr>
          <p:nvPr>
            <p:ph type="sldNum" sz="quarter" idx="12"/>
          </p:nvPr>
        </p:nvSpPr>
        <p:spPr/>
        <p:txBody>
          <a:bodyPr>
            <a:normAutofit/>
          </a:bodyPr>
          <a:lstStyle/>
          <a:p>
            <a:fld id="{6D22F896-40B5-4ADD-8801-0D06FADFA095}" type="slidenum">
              <a:rPr lang="en-US" smtClean="0"/>
              <a:t>16</a:t>
            </a:fld>
            <a:endParaRPr lang="en-US" dirty="0"/>
          </a:p>
        </p:txBody>
      </p:sp>
      <p:sp>
        <p:nvSpPr>
          <p:cNvPr id="3" name="Footer Placeholder 2"/>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596913402"/>
      </p:ext>
    </p:extLst>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le 3"/>
          <p:cNvSpPr>
            <a:spLocks noGrp="1"/>
          </p:cNvSpPr>
          <p:nvPr>
            <p:ph type="title"/>
          </p:nvPr>
        </p:nvSpPr>
        <p:spPr>
          <a:xfrm>
            <a:off x="512144" y="329168"/>
            <a:ext cx="8229600" cy="1069975"/>
          </a:xfrm>
        </p:spPr>
        <p:txBody>
          <a:bodyPr/>
          <a:lstStyle/>
          <a:p>
            <a:pPr eaLnBrk="1" hangingPunct="1"/>
            <a:r>
              <a:rPr lang="en-US">
                <a:ea typeface="ＭＳ Ｐゴシック" pitchFamily="-105" charset="-128"/>
                <a:cs typeface="ＭＳ Ｐゴシック" pitchFamily="-105" charset="-128"/>
              </a:rPr>
              <a:t>Student Can-do’s</a:t>
            </a:r>
          </a:p>
        </p:txBody>
      </p:sp>
      <p:graphicFrame>
        <p:nvGraphicFramePr>
          <p:cNvPr id="5" name="Table 4"/>
          <p:cNvGraphicFramePr>
            <a:graphicFrameLocks noGrp="1"/>
          </p:cNvGraphicFramePr>
          <p:nvPr>
            <p:extLst/>
          </p:nvPr>
        </p:nvGraphicFramePr>
        <p:xfrm>
          <a:off x="431800" y="1828800"/>
          <a:ext cx="8382000" cy="4061982"/>
        </p:xfrm>
        <a:graphic>
          <a:graphicData uri="http://schemas.openxmlformats.org/drawingml/2006/table">
            <a:tbl>
              <a:tblPr firstRow="1" bandRow="1">
                <a:tableStyleId>{5C22544A-7EE6-4342-B048-85BDC9FD1C3A}</a:tableStyleId>
              </a:tblPr>
              <a:tblGrid>
                <a:gridCol w="5689600"/>
                <a:gridCol w="787400"/>
                <a:gridCol w="990600"/>
                <a:gridCol w="914400"/>
              </a:tblGrid>
              <a:tr h="794425">
                <a:tc>
                  <a:txBody>
                    <a:bodyPr/>
                    <a:lstStyle/>
                    <a:p>
                      <a:pPr algn="l"/>
                      <a:r>
                        <a:rPr lang="en-US" sz="2400" b="0"/>
                        <a:t>I</a:t>
                      </a:r>
                      <a:r>
                        <a:rPr lang="en-US" sz="2400" b="0" baseline="0"/>
                        <a:t> can</a:t>
                      </a:r>
                      <a:endParaRPr lang="en-US" sz="2400" b="0"/>
                    </a:p>
                  </a:txBody>
                  <a:tcPr anchor="ctr"/>
                </a:tc>
                <a:tc>
                  <a:txBody>
                    <a:bodyPr/>
                    <a:lstStyle/>
                    <a:p>
                      <a:pPr algn="ctr"/>
                      <a:r>
                        <a:rPr lang="en-US" sz="2400" b="0"/>
                        <a:t>Yes</a:t>
                      </a:r>
                    </a:p>
                  </a:txBody>
                  <a:tcPr anchor="ctr"/>
                </a:tc>
                <a:tc>
                  <a:txBody>
                    <a:bodyPr/>
                    <a:lstStyle/>
                    <a:p>
                      <a:pPr algn="ctr"/>
                      <a:r>
                        <a:rPr lang="en-US" sz="2400" b="0"/>
                        <a:t>With some help</a:t>
                      </a:r>
                    </a:p>
                  </a:txBody>
                  <a:tcPr anchor="ctr"/>
                </a:tc>
                <a:tc>
                  <a:txBody>
                    <a:bodyPr/>
                    <a:lstStyle/>
                    <a:p>
                      <a:pPr algn="ctr"/>
                      <a:r>
                        <a:rPr lang="en-US" sz="2400" b="0"/>
                        <a:t>Not yet</a:t>
                      </a:r>
                    </a:p>
                  </a:txBody>
                  <a:tcPr anchor="ctr"/>
                </a:tc>
              </a:tr>
              <a:tr h="460262">
                <a:tc>
                  <a:txBody>
                    <a:bodyPr/>
                    <a:lstStyle/>
                    <a:p>
                      <a:pPr marL="0" marR="0">
                        <a:spcBef>
                          <a:spcPts val="0"/>
                        </a:spcBef>
                        <a:spcAft>
                          <a:spcPts val="0"/>
                        </a:spcAft>
                      </a:pPr>
                      <a:r>
                        <a:rPr lang="en-US" sz="2400" b="1">
                          <a:latin typeface="+mn-lt"/>
                          <a:ea typeface="Cambria"/>
                          <a:cs typeface="Times New Roman"/>
                        </a:rPr>
                        <a:t>Identify </a:t>
                      </a:r>
                      <a:r>
                        <a:rPr lang="en-US" sz="2400">
                          <a:latin typeface="+mn-lt"/>
                          <a:ea typeface="Cambria"/>
                          <a:cs typeface="Times New Roman"/>
                        </a:rPr>
                        <a:t>places in a city</a:t>
                      </a:r>
                    </a:p>
                  </a:txBody>
                  <a:tcPr marL="68580" marR="68580" marT="0" marB="0"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89698">
                <a:tc>
                  <a:txBody>
                    <a:bodyPr/>
                    <a:lstStyle/>
                    <a:p>
                      <a:pPr marL="0" marR="0">
                        <a:spcBef>
                          <a:spcPts val="0"/>
                        </a:spcBef>
                        <a:spcAft>
                          <a:spcPts val="0"/>
                        </a:spcAft>
                      </a:pPr>
                      <a:r>
                        <a:rPr lang="en-US" sz="2400" b="1">
                          <a:latin typeface="+mn-lt"/>
                          <a:ea typeface="Cambria"/>
                          <a:cs typeface="Times New Roman"/>
                        </a:rPr>
                        <a:t>Ask for and follow directions</a:t>
                      </a:r>
                      <a:r>
                        <a:rPr lang="en-US" sz="2400">
                          <a:latin typeface="+mn-lt"/>
                          <a:ea typeface="Cambria"/>
                          <a:cs typeface="Times New Roman"/>
                        </a:rPr>
                        <a:t> within a city</a:t>
                      </a:r>
                    </a:p>
                  </a:txBody>
                  <a:tcPr marL="68580" marR="68580" marT="0" marB="0"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60262">
                <a:tc>
                  <a:txBody>
                    <a:bodyPr/>
                    <a:lstStyle/>
                    <a:p>
                      <a:pPr marL="0" marR="0">
                        <a:spcBef>
                          <a:spcPts val="0"/>
                        </a:spcBef>
                        <a:spcAft>
                          <a:spcPts val="0"/>
                        </a:spcAft>
                      </a:pPr>
                      <a:r>
                        <a:rPr lang="en-US" sz="2400" b="1">
                          <a:latin typeface="+mn-lt"/>
                          <a:ea typeface="Cambria"/>
                          <a:cs typeface="Times New Roman"/>
                        </a:rPr>
                        <a:t>Describe</a:t>
                      </a:r>
                      <a:r>
                        <a:rPr lang="en-US" sz="2400">
                          <a:latin typeface="+mn-lt"/>
                          <a:ea typeface="Cambria"/>
                          <a:cs typeface="Times New Roman"/>
                        </a:rPr>
                        <a:t> places in a city</a:t>
                      </a:r>
                    </a:p>
                  </a:txBody>
                  <a:tcPr marL="68580" marR="68580" marT="0" marB="0"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60262">
                <a:tc>
                  <a:txBody>
                    <a:bodyPr/>
                    <a:lstStyle/>
                    <a:p>
                      <a:pPr marL="0" marR="0">
                        <a:spcBef>
                          <a:spcPts val="0"/>
                        </a:spcBef>
                        <a:spcAft>
                          <a:spcPts val="0"/>
                        </a:spcAft>
                      </a:pPr>
                      <a:r>
                        <a:rPr lang="en-US" sz="2400" b="1">
                          <a:latin typeface="+mn-lt"/>
                          <a:ea typeface="Cambria"/>
                          <a:cs typeface="Times New Roman"/>
                        </a:rPr>
                        <a:t>Express preferences with reasons</a:t>
                      </a:r>
                      <a:r>
                        <a:rPr lang="en-US" sz="2400">
                          <a:latin typeface="+mn-lt"/>
                          <a:ea typeface="Cambria"/>
                          <a:cs typeface="Times New Roman"/>
                        </a:rPr>
                        <a:t> about what cities to visit</a:t>
                      </a:r>
                    </a:p>
                  </a:txBody>
                  <a:tcPr marL="68580" marR="68580" marT="0" marB="0"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60262">
                <a:tc>
                  <a:txBody>
                    <a:bodyPr/>
                    <a:lstStyle/>
                    <a:p>
                      <a:pPr marL="0" marR="0">
                        <a:spcBef>
                          <a:spcPts val="0"/>
                        </a:spcBef>
                        <a:spcAft>
                          <a:spcPts val="0"/>
                        </a:spcAft>
                      </a:pPr>
                      <a:r>
                        <a:rPr lang="en-US" sz="2400" b="1">
                          <a:latin typeface="+mn-lt"/>
                          <a:ea typeface="Cambria"/>
                          <a:cs typeface="Times New Roman"/>
                        </a:rPr>
                        <a:t>Make comparisons</a:t>
                      </a:r>
                      <a:r>
                        <a:rPr lang="en-US" sz="2400">
                          <a:latin typeface="+mn-lt"/>
                          <a:ea typeface="Cambria"/>
                          <a:cs typeface="Times New Roman"/>
                        </a:rPr>
                        <a:t> between cities in the US and cities in France</a:t>
                      </a:r>
                    </a:p>
                  </a:txBody>
                  <a:tcPr marL="68580" marR="68580" marT="0" marB="0"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bl>
          </a:graphicData>
        </a:graphic>
      </p:graphicFrame>
      <p:sp>
        <p:nvSpPr>
          <p:cNvPr id="4" name="Slide Number Placeholder 3"/>
          <p:cNvSpPr>
            <a:spLocks noGrp="1"/>
          </p:cNvSpPr>
          <p:nvPr>
            <p:ph type="sldNum" sz="quarter" idx="12"/>
          </p:nvPr>
        </p:nvSpPr>
        <p:spPr/>
        <p:txBody>
          <a:bodyPr>
            <a:normAutofit/>
          </a:bodyPr>
          <a:lstStyle/>
          <a:p>
            <a:fld id="{74C2F60E-34D8-DD42-93FD-7BD7AE432328}" type="slidenum">
              <a:rPr lang="en-US"/>
              <a:pPr/>
              <a:t>17</a:t>
            </a:fld>
            <a:endParaRPr lang="en-US"/>
          </a:p>
        </p:txBody>
      </p:sp>
      <p:sp>
        <p:nvSpPr>
          <p:cNvPr id="2" name="Footer Placeholder 1"/>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3144589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Getting Started</a:t>
            </a:r>
          </a:p>
        </p:txBody>
      </p:sp>
      <p:pic>
        <p:nvPicPr>
          <p:cNvPr id="6" name="Content Placeholder 5" descr="unnamed.png"/>
          <p:cNvPicPr>
            <a:picLocks noGrp="1" noChangeAspect="1"/>
          </p:cNvPicPr>
          <p:nvPr>
            <p:ph sz="quarter" idx="1"/>
          </p:nvPr>
        </p:nvPicPr>
        <p:blipFill>
          <a:blip r:embed="rId2"/>
          <a:srcRect t="-5140" b="-5140"/>
          <a:stretch>
            <a:fillRect/>
          </a:stretch>
        </p:blipFill>
        <p:spPr/>
      </p:pic>
      <p:sp>
        <p:nvSpPr>
          <p:cNvPr id="7" name="Footer Placeholder 6"/>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74C2F60E-34D8-DD42-93FD-7BD7AE432328}" type="slidenum">
              <a:rPr lang="en-US"/>
              <a:pPr/>
              <a:t>18</a:t>
            </a:fld>
            <a:endParaRPr lang="en-US"/>
          </a:p>
        </p:txBody>
      </p:sp>
    </p:spTree>
    <p:extLst>
      <p:ext uri="{BB962C8B-B14F-4D97-AF65-F5344CB8AC3E}">
        <p14:creationId xmlns:p14="http://schemas.microsoft.com/office/powerpoint/2010/main" val="149951484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Rectangle 4"/>
          <p:cNvSpPr>
            <a:spLocks noGrp="1" noChangeArrowheads="1"/>
          </p:cNvSpPr>
          <p:nvPr>
            <p:ph type="title"/>
          </p:nvPr>
        </p:nvSpPr>
        <p:spPr/>
        <p:txBody>
          <a:bodyPr>
            <a:normAutofit/>
          </a:bodyPr>
          <a:lstStyle/>
          <a:p>
            <a:pPr eaLnBrk="1" fontAlgn="auto" hangingPunct="1">
              <a:spcAft>
                <a:spcPts val="0"/>
              </a:spcAft>
              <a:defRPr/>
            </a:pPr>
            <a:r>
              <a:rPr lang="en-US" dirty="0">
                <a:solidFill>
                  <a:schemeClr val="tx1">
                    <a:lumMod val="95000"/>
                  </a:schemeClr>
                </a:solidFill>
              </a:rPr>
              <a:t>Learning Targets</a:t>
            </a:r>
          </a:p>
        </p:txBody>
      </p:sp>
      <p:sp>
        <p:nvSpPr>
          <p:cNvPr id="8" name="TextBox 7"/>
          <p:cNvSpPr txBox="1"/>
          <p:nvPr/>
        </p:nvSpPr>
        <p:spPr>
          <a:xfrm>
            <a:off x="5400802" y="2372964"/>
            <a:ext cx="3432048" cy="2677656"/>
          </a:xfrm>
          <a:prstGeom prst="rect">
            <a:avLst/>
          </a:prstGeom>
          <a:solidFill>
            <a:schemeClr val="accent3">
              <a:lumMod val="20000"/>
              <a:lumOff val="80000"/>
            </a:schemeClr>
          </a:solidFill>
        </p:spPr>
        <p:txBody>
          <a:bodyPr wrap="square" rtlCol="0">
            <a:spAutoFit/>
          </a:bodyPr>
          <a:lstStyle/>
          <a:p>
            <a:pPr marL="457200" indent="-457200">
              <a:buFont typeface="Arial" charset="0"/>
              <a:buChar char="•"/>
            </a:pPr>
            <a:r>
              <a:rPr lang="en-US" sz="2400" dirty="0" smtClean="0">
                <a:solidFill>
                  <a:schemeClr val="bg1"/>
                </a:solidFill>
                <a:ea typeface="Cambria"/>
                <a:cs typeface="Cambria"/>
              </a:rPr>
              <a:t>I can name places that are found in or near cities. </a:t>
            </a:r>
          </a:p>
          <a:p>
            <a:pPr marL="457200" indent="-457200">
              <a:buFont typeface="Arial" charset="0"/>
              <a:buChar char="•"/>
            </a:pPr>
            <a:r>
              <a:rPr lang="en-US" sz="2400" dirty="0" smtClean="0">
                <a:solidFill>
                  <a:schemeClr val="bg1"/>
                </a:solidFill>
                <a:ea typeface="Cambria"/>
                <a:cs typeface="Cambria"/>
              </a:rPr>
              <a:t>I can </a:t>
            </a:r>
            <a:r>
              <a:rPr lang="en-US" sz="2400" dirty="0">
                <a:solidFill>
                  <a:schemeClr val="bg1"/>
                </a:solidFill>
              </a:rPr>
              <a:t>a</a:t>
            </a:r>
            <a:r>
              <a:rPr lang="en-US" sz="2400">
                <a:solidFill>
                  <a:schemeClr val="bg1"/>
                </a:solidFill>
              </a:rPr>
              <a:t>sk and answer questions indicating if there is or isn’t (place) in a city.</a:t>
            </a:r>
            <a:endParaRPr lang="en-US" sz="2400">
              <a:solidFill>
                <a:schemeClr val="bg1"/>
              </a:solidFill>
              <a:ea typeface="Cambria"/>
              <a:cs typeface="Cambria"/>
            </a:endParaRPr>
          </a:p>
        </p:txBody>
      </p:sp>
      <p:sp>
        <p:nvSpPr>
          <p:cNvPr id="2" name="Slide Number Placeholder 1"/>
          <p:cNvSpPr>
            <a:spLocks noGrp="1"/>
          </p:cNvSpPr>
          <p:nvPr>
            <p:ph type="sldNum" sz="quarter" idx="12"/>
          </p:nvPr>
        </p:nvSpPr>
        <p:spPr/>
        <p:txBody>
          <a:bodyPr>
            <a:normAutofit/>
          </a:bodyPr>
          <a:lstStyle/>
          <a:p>
            <a:fld id="{6D22F896-40B5-4ADD-8801-0D06FADFA095}" type="slidenum">
              <a:rPr lang="en-US" smtClean="0"/>
              <a:t>19</a:t>
            </a:fld>
            <a:endParaRPr lang="en-US" dirty="0"/>
          </a:p>
        </p:txBody>
      </p:sp>
      <p:sp>
        <p:nvSpPr>
          <p:cNvPr id="3" name="Footer Placeholder 2"/>
          <p:cNvSpPr>
            <a:spLocks noGrp="1"/>
          </p:cNvSpPr>
          <p:nvPr>
            <p:ph type="ftr" sz="quarter" idx="11"/>
          </p:nvPr>
        </p:nvSpPr>
        <p:spPr/>
        <p:txBody>
          <a:bodyPr/>
          <a:lstStyle/>
          <a:p>
            <a:r>
              <a:rPr lang="en-US" dirty="0"/>
              <a:t>Laura Terrill</a:t>
            </a:r>
          </a:p>
        </p:txBody>
      </p:sp>
      <p:pic>
        <p:nvPicPr>
          <p:cNvPr id="12" name="Picture 11" descr="plan_angers.jpg"/>
          <p:cNvPicPr>
            <a:picLocks noChangeAspect="1"/>
          </p:cNvPicPr>
          <p:nvPr/>
        </p:nvPicPr>
        <p:blipFill>
          <a:blip r:embed="rId3"/>
          <a:stretch>
            <a:fillRect/>
          </a:stretch>
        </p:blipFill>
        <p:spPr>
          <a:xfrm>
            <a:off x="-674900" y="-1866900"/>
            <a:ext cx="0" cy="0"/>
          </a:xfrm>
          <a:prstGeom prst="rect">
            <a:avLst/>
          </a:prstGeom>
        </p:spPr>
      </p:pic>
      <p:pic>
        <p:nvPicPr>
          <p:cNvPr id="13" name="Picture 12" descr="plan_angers.jpg"/>
          <p:cNvPicPr>
            <a:picLocks noChangeAspect="1"/>
          </p:cNvPicPr>
          <p:nvPr/>
        </p:nvPicPr>
        <p:blipFill>
          <a:blip r:embed="rId3"/>
          <a:stretch>
            <a:fillRect/>
          </a:stretch>
        </p:blipFill>
        <p:spPr>
          <a:xfrm>
            <a:off x="410441" y="2111592"/>
            <a:ext cx="4570668" cy="3200400"/>
          </a:xfrm>
          <a:prstGeom prst="rect">
            <a:avLst/>
          </a:prstGeom>
        </p:spPr>
      </p:pic>
    </p:spTree>
    <p:extLst>
      <p:ext uri="{BB962C8B-B14F-4D97-AF65-F5344CB8AC3E}">
        <p14:creationId xmlns:p14="http://schemas.microsoft.com/office/powerpoint/2010/main" val="1027299572"/>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Workshop Goals:</a:t>
            </a:r>
            <a:endParaRPr lang="en-US" dirty="0">
              <a:solidFill>
                <a:schemeClr val="tx1"/>
              </a:solidFill>
            </a:endParaRPr>
          </a:p>
        </p:txBody>
      </p:sp>
      <p:sp>
        <p:nvSpPr>
          <p:cNvPr id="3" name="Content Placeholder 2"/>
          <p:cNvSpPr>
            <a:spLocks noGrp="1"/>
          </p:cNvSpPr>
          <p:nvPr>
            <p:ph idx="1"/>
          </p:nvPr>
        </p:nvSpPr>
        <p:spPr>
          <a:xfrm>
            <a:off x="2547179" y="2122461"/>
            <a:ext cx="6074308" cy="3898330"/>
          </a:xfrm>
        </p:spPr>
        <p:txBody>
          <a:bodyPr>
            <a:normAutofit/>
          </a:bodyPr>
          <a:lstStyle/>
          <a:p>
            <a:pPr>
              <a:spcBef>
                <a:spcPts val="1200"/>
              </a:spcBef>
              <a:spcAft>
                <a:spcPts val="1200"/>
              </a:spcAft>
              <a:buFont typeface="Wingdings" charset="2"/>
              <a:buChar char="ü"/>
            </a:pPr>
            <a:r>
              <a:rPr lang="en-US" sz="2800"/>
              <a:t>Develop a common undertanding of lesson design </a:t>
            </a:r>
          </a:p>
          <a:p>
            <a:pPr>
              <a:buSzPct val="80000"/>
              <a:buFont typeface="Wingdings" charset="2"/>
              <a:buChar char="ü"/>
            </a:pPr>
            <a:r>
              <a:rPr lang="en-US" sz="2800"/>
              <a:t>Acquire instructional strategies for each mode of communication</a:t>
            </a:r>
          </a:p>
          <a:p>
            <a:pPr>
              <a:buSzPct val="80000"/>
              <a:buFont typeface="Wingdings" charset="2"/>
              <a:buChar char="ü"/>
            </a:pPr>
            <a:r>
              <a:rPr lang="en-US" sz="2800"/>
              <a:t>Consider assessment and grading strategies</a:t>
            </a:r>
          </a:p>
        </p:txBody>
      </p:sp>
      <p:sp>
        <p:nvSpPr>
          <p:cNvPr id="6" name="Footer Placeholder 5"/>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514976">
            <a:off x="-159334" y="3098278"/>
            <a:ext cx="2317141" cy="2306843"/>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795" y="1675849"/>
            <a:ext cx="1252883" cy="1252883"/>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814055">
            <a:off x="372795" y="5257520"/>
            <a:ext cx="1252883" cy="1252883"/>
          </a:xfrm>
          <a:prstGeom prst="rect">
            <a:avLst/>
          </a:prstGeom>
        </p:spPr>
      </p:pic>
    </p:spTree>
    <p:extLst>
      <p:ext uri="{BB962C8B-B14F-4D97-AF65-F5344CB8AC3E}">
        <p14:creationId xmlns:p14="http://schemas.microsoft.com/office/powerpoint/2010/main" val="900249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TextBox 12"/>
          <p:cNvSpPr txBox="1">
            <a:spLocks noChangeArrowheads="1"/>
          </p:cNvSpPr>
          <p:nvPr/>
        </p:nvSpPr>
        <p:spPr bwMode="auto">
          <a:xfrm>
            <a:off x="388620" y="2093141"/>
            <a:ext cx="2263141" cy="3416320"/>
          </a:xfrm>
          <a:prstGeom prst="rect">
            <a:avLst/>
          </a:prstGeom>
          <a:noFill/>
          <a:ln w="9525">
            <a:noFill/>
            <a:miter lim="800000"/>
            <a:headEnd/>
            <a:tailEnd/>
          </a:ln>
        </p:spPr>
        <p:txBody>
          <a:bodyPr wrap="square">
            <a:prstTxWarp prst="textNoShape">
              <a:avLst/>
            </a:prstTxWarp>
            <a:spAutoFit/>
          </a:bodyPr>
          <a:lstStyle/>
          <a:p>
            <a:pPr marL="342900" indent="-342900">
              <a:buFont typeface="+mj-lt"/>
              <a:buAutoNum type="arabicPeriod"/>
            </a:pPr>
            <a:r>
              <a:rPr lang="en-US"/>
              <a:t>Students brainstorm words and phrases that they associate with the video. </a:t>
            </a:r>
          </a:p>
          <a:p>
            <a:pPr marL="342900" indent="-342900">
              <a:buFont typeface="+mj-lt"/>
              <a:buAutoNum type="arabicPeriod"/>
            </a:pPr>
            <a:endParaRPr lang="en-US"/>
          </a:p>
          <a:p>
            <a:pPr marL="342900" indent="-342900">
              <a:buFont typeface="+mj-lt"/>
              <a:buAutoNum type="arabicPeriod"/>
            </a:pPr>
            <a:r>
              <a:rPr lang="en-US"/>
              <a:t>Students complete a graphic organizer as they watch the video a second time. </a:t>
            </a:r>
          </a:p>
        </p:txBody>
      </p:sp>
      <p:sp>
        <p:nvSpPr>
          <p:cNvPr id="7" name="Title 4"/>
          <p:cNvSpPr txBox="1">
            <a:spLocks/>
          </p:cNvSpPr>
          <p:nvPr/>
        </p:nvSpPr>
        <p:spPr>
          <a:xfrm>
            <a:off x="640080" y="1257300"/>
            <a:ext cx="7509510" cy="697706"/>
          </a:xfrm>
          <a:prstGeom prst="rect">
            <a:avLst/>
          </a:prstGeom>
        </p:spPr>
        <p:txBody>
          <a:bodyPr anchor="ctr">
            <a:normAutofit/>
          </a:bodyPr>
          <a:lstStyle/>
          <a:p>
            <a:pPr>
              <a:defRPr/>
            </a:pPr>
            <a:endParaRPr lang="en-US" sz="3300">
              <a:latin typeface="+mj-lt"/>
            </a:endParaRPr>
          </a:p>
        </p:txBody>
      </p:sp>
      <p:sp>
        <p:nvSpPr>
          <p:cNvPr id="2" name="Title 1"/>
          <p:cNvSpPr>
            <a:spLocks noGrp="1"/>
          </p:cNvSpPr>
          <p:nvPr>
            <p:ph type="title"/>
          </p:nvPr>
        </p:nvSpPr>
        <p:spPr/>
        <p:txBody>
          <a:bodyPr>
            <a:noAutofit/>
          </a:bodyPr>
          <a:lstStyle/>
          <a:p>
            <a:r>
              <a:rPr lang="en-US" sz="3200"/>
              <a:t>Gain Attention/Input — Une journée à Angers</a:t>
            </a:r>
          </a:p>
        </p:txBody>
      </p:sp>
      <p:sp>
        <p:nvSpPr>
          <p:cNvPr id="9" name="Footer Placeholder 8"/>
          <p:cNvSpPr>
            <a:spLocks noGrp="1"/>
          </p:cNvSpPr>
          <p:nvPr>
            <p:ph type="ftr" sz="quarter" idx="11"/>
          </p:nvPr>
        </p:nvSpPr>
        <p:spPr/>
        <p:txBody>
          <a:bodyPr/>
          <a:lstStyle/>
          <a:p>
            <a:pPr>
              <a:defRPr/>
            </a:pPr>
            <a:r>
              <a:rPr lang="en-US" smtClean="0"/>
              <a:t>Laura Terrill</a:t>
            </a:r>
            <a:endParaRPr lang="en-US"/>
          </a:p>
        </p:txBody>
      </p:sp>
      <p:sp>
        <p:nvSpPr>
          <p:cNvPr id="8" name="Slide Number Placeholder 7"/>
          <p:cNvSpPr>
            <a:spLocks noGrp="1"/>
          </p:cNvSpPr>
          <p:nvPr>
            <p:ph type="sldNum" sz="quarter" idx="12"/>
          </p:nvPr>
        </p:nvSpPr>
        <p:spPr/>
        <p:txBody>
          <a:bodyPr>
            <a:normAutofit/>
          </a:bodyPr>
          <a:lstStyle/>
          <a:p>
            <a:pPr>
              <a:defRPr/>
            </a:pPr>
            <a:fld id="{E483C885-3225-3442-8177-0D8C1AD998DE}" type="slidenum">
              <a:rPr lang="en-US"/>
              <a:pPr>
                <a:defRPr/>
              </a:pPr>
              <a:t>20</a:t>
            </a:fld>
            <a:endParaRPr lang="en-US"/>
          </a:p>
        </p:txBody>
      </p:sp>
      <p:pic>
        <p:nvPicPr>
          <p:cNvPr id="4" name="#HeureAngevine - Une journée à Angers Timelapse.mp4">
            <a:hlinkClick r:id="" action="ppaction://media"/>
          </p:cNvPr>
          <p:cNvPicPr>
            <a:picLocks noGrp="1" noChangeAspect="1"/>
          </p:cNvPicPr>
          <p:nvPr>
            <p:ph sz="quarter" idx="1"/>
            <a:videoFile r:link="rId2"/>
            <p:extLst>
              <p:ext uri="{DAA4B4D4-6D71-4841-9C94-3DE7FCFB9230}">
                <p14:media xmlns:p14="http://schemas.microsoft.com/office/powerpoint/2010/main" r:embed="rId1"/>
              </p:ext>
            </p:extLst>
          </p:nvPr>
        </p:nvPicPr>
        <p:blipFill>
          <a:blip r:embed="rId5"/>
          <a:stretch>
            <a:fillRect/>
          </a:stretch>
        </p:blipFill>
        <p:spPr>
          <a:xfrm>
            <a:off x="2759075" y="2092325"/>
            <a:ext cx="6007100" cy="3384550"/>
          </a:xfrm>
        </p:spPr>
      </p:pic>
    </p:spTree>
    <p:extLst>
      <p:ext uri="{BB962C8B-B14F-4D97-AF65-F5344CB8AC3E}">
        <p14:creationId xmlns:p14="http://schemas.microsoft.com/office/powerpoint/2010/main" val="23759936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title"/>
          </p:nvPr>
        </p:nvSpPr>
        <p:spPr/>
        <p:txBody>
          <a:bodyPr/>
          <a:lstStyle/>
          <a:p>
            <a:r>
              <a:rPr lang="en-US">
                <a:solidFill>
                  <a:schemeClr val="tx1"/>
                </a:solidFill>
                <a:ea typeface="ＭＳ Ｐゴシック" pitchFamily="-101" charset="-128"/>
                <a:cs typeface="ＭＳ Ｐゴシック" pitchFamily="-101" charset="-128"/>
              </a:rPr>
              <a:t>Brainstorming</a:t>
            </a:r>
          </a:p>
        </p:txBody>
      </p:sp>
      <p:sp>
        <p:nvSpPr>
          <p:cNvPr id="250883" name="Rectangle 3"/>
          <p:cNvSpPr>
            <a:spLocks noGrp="1" noChangeArrowheads="1"/>
          </p:cNvSpPr>
          <p:nvPr>
            <p:ph type="body" idx="4294967295"/>
          </p:nvPr>
        </p:nvSpPr>
        <p:spPr>
          <a:xfrm>
            <a:off x="620128" y="1574220"/>
            <a:ext cx="8229600" cy="4648200"/>
          </a:xfrm>
        </p:spPr>
        <p:txBody>
          <a:bodyPr>
            <a:normAutofit/>
          </a:bodyPr>
          <a:lstStyle/>
          <a:p>
            <a:pPr>
              <a:lnSpc>
                <a:spcPct val="90000"/>
              </a:lnSpc>
              <a:buFontTx/>
              <a:buNone/>
            </a:pPr>
            <a:r>
              <a:rPr lang="en-US" sz="2400">
                <a:solidFill>
                  <a:schemeClr val="tx1"/>
                </a:solidFill>
                <a:latin typeface="Cambria" pitchFamily="-101" charset="0"/>
                <a:ea typeface="Cambria" pitchFamily="-101" charset="0"/>
                <a:cs typeface="Cambria" pitchFamily="-101" charset="0"/>
              </a:rPr>
              <a:t>Procedure:</a:t>
            </a:r>
          </a:p>
          <a:p>
            <a:pPr>
              <a:lnSpc>
                <a:spcPct val="90000"/>
              </a:lnSpc>
              <a:buFontTx/>
              <a:buNone/>
            </a:pPr>
            <a:endParaRPr lang="en-US" sz="2400">
              <a:solidFill>
                <a:schemeClr val="tx1"/>
              </a:solidFill>
              <a:latin typeface="Cambria" pitchFamily="-101" charset="0"/>
              <a:ea typeface="Cambria" pitchFamily="-101" charset="0"/>
              <a:cs typeface="Cambria" pitchFamily="-101" charset="0"/>
            </a:endParaRPr>
          </a:p>
          <a:p>
            <a:pPr>
              <a:lnSpc>
                <a:spcPct val="90000"/>
              </a:lnSpc>
            </a:pPr>
            <a:r>
              <a:rPr lang="en-US" sz="2400">
                <a:solidFill>
                  <a:schemeClr val="tx1"/>
                </a:solidFill>
                <a:latin typeface="Cambria" pitchFamily="-101" charset="0"/>
                <a:ea typeface="Cambria" pitchFamily="-101" charset="0"/>
                <a:cs typeface="Cambria" pitchFamily="-101" charset="0"/>
              </a:rPr>
              <a:t>1 minute to generate an individual list</a:t>
            </a:r>
          </a:p>
          <a:p>
            <a:pPr>
              <a:lnSpc>
                <a:spcPct val="90000"/>
              </a:lnSpc>
            </a:pPr>
            <a:r>
              <a:rPr lang="en-US" sz="2400">
                <a:solidFill>
                  <a:schemeClr val="tx1"/>
                </a:solidFill>
                <a:latin typeface="Cambria" pitchFamily="-101" charset="0"/>
                <a:ea typeface="Cambria" pitchFamily="-101" charset="0"/>
                <a:cs typeface="Cambria" pitchFamily="-101" charset="0"/>
              </a:rPr>
              <a:t>1 minute to share list with a partner. Each person adds new words to the list. </a:t>
            </a:r>
          </a:p>
          <a:p>
            <a:pPr>
              <a:lnSpc>
                <a:spcPct val="90000"/>
              </a:lnSpc>
            </a:pPr>
            <a:r>
              <a:rPr lang="en-US" sz="2400">
                <a:solidFill>
                  <a:schemeClr val="tx1"/>
                </a:solidFill>
                <a:latin typeface="Cambria" pitchFamily="-101" charset="0"/>
                <a:ea typeface="Cambria" pitchFamily="-101" charset="0"/>
                <a:cs typeface="Cambria" pitchFamily="-101" charset="0"/>
              </a:rPr>
              <a:t>Group students into group of 4, share and add. </a:t>
            </a:r>
          </a:p>
          <a:p>
            <a:pPr>
              <a:lnSpc>
                <a:spcPct val="90000"/>
              </a:lnSpc>
            </a:pPr>
            <a:r>
              <a:rPr lang="en-US" sz="2400">
                <a:solidFill>
                  <a:schemeClr val="tx1"/>
                </a:solidFill>
                <a:latin typeface="Cambria" pitchFamily="-101" charset="0"/>
                <a:ea typeface="Cambria" pitchFamily="-101" charset="0"/>
                <a:cs typeface="Cambria" pitchFamily="-101" charset="0"/>
              </a:rPr>
              <a:t>Go around the room calling out one word per group until all groups are out of words. Teacher records all words on something that can be displayed. </a:t>
            </a:r>
          </a:p>
          <a:p>
            <a:pPr>
              <a:lnSpc>
                <a:spcPct val="90000"/>
              </a:lnSpc>
              <a:buFontTx/>
              <a:buNone/>
            </a:pPr>
            <a:endParaRPr lang="en-US" sz="2400">
              <a:solidFill>
                <a:schemeClr val="tx1"/>
              </a:solidFill>
              <a:latin typeface="Cambria" pitchFamily="-101" charset="0"/>
              <a:ea typeface="Cambria" pitchFamily="-101" charset="0"/>
              <a:cs typeface="Cambria" pitchFamily="-101" charset="0"/>
            </a:endParaRPr>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21</a:t>
            </a:fld>
            <a:endParaRPr lang="en-US"/>
          </a:p>
        </p:txBody>
      </p:sp>
    </p:spTree>
    <p:extLst>
      <p:ext uri="{BB962C8B-B14F-4D97-AF65-F5344CB8AC3E}">
        <p14:creationId xmlns:p14="http://schemas.microsoft.com/office/powerpoint/2010/main" val="20107336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nip Diagonal Corner Rectangle 12"/>
          <p:cNvSpPr/>
          <p:nvPr/>
        </p:nvSpPr>
        <p:spPr>
          <a:xfrm>
            <a:off x="1343025" y="1026318"/>
            <a:ext cx="2780739" cy="1322435"/>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2400" dirty="0" err="1">
                <a:solidFill>
                  <a:schemeClr val="bg1"/>
                </a:solidFill>
              </a:rPr>
              <a:t>Une</a:t>
            </a:r>
            <a:r>
              <a:rPr lang="en-US" sz="2400" dirty="0">
                <a:solidFill>
                  <a:schemeClr val="bg1"/>
                </a:solidFill>
              </a:rPr>
              <a:t> </a:t>
            </a:r>
            <a:r>
              <a:rPr lang="en-US" sz="2400" dirty="0" err="1">
                <a:solidFill>
                  <a:schemeClr val="bg1"/>
                </a:solidFill>
              </a:rPr>
              <a:t>ville</a:t>
            </a:r>
            <a:r>
              <a:rPr lang="en-US" sz="2400" dirty="0">
                <a:solidFill>
                  <a:schemeClr val="bg1"/>
                </a:solidFill>
              </a:rPr>
              <a:t> </a:t>
            </a:r>
            <a:r>
              <a:rPr lang="en-US" sz="2400" dirty="0" err="1">
                <a:solidFill>
                  <a:schemeClr val="bg1"/>
                </a:solidFill>
              </a:rPr>
              <a:t>où</a:t>
            </a:r>
            <a:r>
              <a:rPr lang="en-US" sz="2400" dirty="0">
                <a:solidFill>
                  <a:schemeClr val="bg1"/>
                </a:solidFill>
              </a:rPr>
              <a:t> on fait beaucoup </a:t>
            </a:r>
            <a:r>
              <a:rPr lang="en-US" sz="2400" dirty="0" err="1">
                <a:solidFill>
                  <a:schemeClr val="bg1"/>
                </a:solidFill>
              </a:rPr>
              <a:t>d’activités</a:t>
            </a:r>
            <a:endParaRPr lang="en-US" sz="2400" dirty="0">
              <a:solidFill>
                <a:schemeClr val="bg1"/>
              </a:solidFill>
            </a:endParaRPr>
          </a:p>
        </p:txBody>
      </p:sp>
      <p:sp>
        <p:nvSpPr>
          <p:cNvPr id="14" name="Snip Diagonal Corner Rectangle 13"/>
          <p:cNvSpPr/>
          <p:nvPr/>
        </p:nvSpPr>
        <p:spPr>
          <a:xfrm>
            <a:off x="6018609" y="1026319"/>
            <a:ext cx="2426144" cy="1322434"/>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2400" dirty="0" err="1">
                <a:solidFill>
                  <a:schemeClr val="bg1"/>
                </a:solidFill>
              </a:rPr>
              <a:t>Une</a:t>
            </a:r>
            <a:r>
              <a:rPr lang="en-US" sz="2400" dirty="0">
                <a:solidFill>
                  <a:schemeClr val="bg1"/>
                </a:solidFill>
              </a:rPr>
              <a:t> </a:t>
            </a:r>
            <a:r>
              <a:rPr lang="en-US" sz="2400" dirty="0" err="1">
                <a:solidFill>
                  <a:schemeClr val="bg1"/>
                </a:solidFill>
              </a:rPr>
              <a:t>ville</a:t>
            </a:r>
            <a:r>
              <a:rPr lang="en-US" sz="2400" dirty="0">
                <a:solidFill>
                  <a:schemeClr val="bg1"/>
                </a:solidFill>
              </a:rPr>
              <a:t> </a:t>
            </a:r>
            <a:r>
              <a:rPr lang="en-US" sz="2400" dirty="0" err="1">
                <a:solidFill>
                  <a:schemeClr val="bg1"/>
                </a:solidFill>
              </a:rPr>
              <a:t>où</a:t>
            </a:r>
            <a:r>
              <a:rPr lang="en-US" sz="2400" dirty="0">
                <a:solidFill>
                  <a:schemeClr val="bg1"/>
                </a:solidFill>
              </a:rPr>
              <a:t> on </a:t>
            </a:r>
          </a:p>
          <a:p>
            <a:pPr algn="ctr">
              <a:defRPr/>
            </a:pPr>
            <a:r>
              <a:rPr lang="en-US" sz="2400" dirty="0">
                <a:solidFill>
                  <a:schemeClr val="bg1"/>
                </a:solidFill>
              </a:rPr>
              <a:t>mange </a:t>
            </a:r>
            <a:r>
              <a:rPr lang="en-US" sz="2400" dirty="0" err="1">
                <a:solidFill>
                  <a:schemeClr val="bg1"/>
                </a:solidFill>
              </a:rPr>
              <a:t>bien</a:t>
            </a:r>
            <a:endParaRPr lang="en-US" sz="2400" dirty="0">
              <a:solidFill>
                <a:schemeClr val="bg1"/>
              </a:solidFill>
            </a:endParaRPr>
          </a:p>
        </p:txBody>
      </p:sp>
      <p:sp>
        <p:nvSpPr>
          <p:cNvPr id="15" name="Snip Diagonal Corner Rectangle 14"/>
          <p:cNvSpPr/>
          <p:nvPr/>
        </p:nvSpPr>
        <p:spPr>
          <a:xfrm>
            <a:off x="1552577" y="4714081"/>
            <a:ext cx="2040170" cy="1144587"/>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2400" dirty="0" err="1">
                <a:solidFill>
                  <a:schemeClr val="bg1"/>
                </a:solidFill>
              </a:rPr>
              <a:t>Une</a:t>
            </a:r>
            <a:r>
              <a:rPr lang="en-US" sz="2400" dirty="0">
                <a:solidFill>
                  <a:schemeClr val="bg1"/>
                </a:solidFill>
              </a:rPr>
              <a:t> </a:t>
            </a:r>
            <a:r>
              <a:rPr lang="en-US" sz="2400" dirty="0" err="1">
                <a:solidFill>
                  <a:schemeClr val="bg1"/>
                </a:solidFill>
              </a:rPr>
              <a:t>ville</a:t>
            </a:r>
            <a:r>
              <a:rPr lang="en-US" sz="2400" dirty="0">
                <a:solidFill>
                  <a:schemeClr val="bg1"/>
                </a:solidFill>
              </a:rPr>
              <a:t> </a:t>
            </a:r>
            <a:r>
              <a:rPr lang="en-US" sz="2400" dirty="0" err="1">
                <a:solidFill>
                  <a:schemeClr val="bg1"/>
                </a:solidFill>
              </a:rPr>
              <a:t>moderne</a:t>
            </a:r>
            <a:endParaRPr lang="en-US" sz="2400" dirty="0">
              <a:solidFill>
                <a:schemeClr val="bg1"/>
              </a:solidFill>
            </a:endParaRPr>
          </a:p>
        </p:txBody>
      </p:sp>
      <p:sp>
        <p:nvSpPr>
          <p:cNvPr id="16" name="Snip Diagonal Corner Rectangle 15"/>
          <p:cNvSpPr/>
          <p:nvPr/>
        </p:nvSpPr>
        <p:spPr>
          <a:xfrm>
            <a:off x="6018610" y="4714081"/>
            <a:ext cx="2246849" cy="1144587"/>
          </a:xfrm>
          <a:prstGeom prst="snip2DiagRect">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2400" dirty="0" err="1">
                <a:solidFill>
                  <a:schemeClr val="bg1"/>
                </a:solidFill>
              </a:rPr>
              <a:t>Une</a:t>
            </a:r>
            <a:r>
              <a:rPr lang="en-US" sz="2400" dirty="0">
                <a:solidFill>
                  <a:schemeClr val="bg1"/>
                </a:solidFill>
              </a:rPr>
              <a:t>  </a:t>
            </a:r>
            <a:r>
              <a:rPr lang="en-US" sz="2400" dirty="0" err="1">
                <a:solidFill>
                  <a:schemeClr val="bg1"/>
                </a:solidFill>
              </a:rPr>
              <a:t>vieille</a:t>
            </a:r>
            <a:r>
              <a:rPr lang="en-US" sz="2400" dirty="0">
                <a:solidFill>
                  <a:schemeClr val="bg1"/>
                </a:solidFill>
              </a:rPr>
              <a:t> </a:t>
            </a:r>
          </a:p>
          <a:p>
            <a:pPr algn="ctr">
              <a:defRPr/>
            </a:pPr>
            <a:r>
              <a:rPr lang="en-US" sz="2400" dirty="0" err="1">
                <a:solidFill>
                  <a:schemeClr val="bg1"/>
                </a:solidFill>
              </a:rPr>
              <a:t>ville</a:t>
            </a:r>
            <a:endParaRPr lang="en-US" sz="2400" dirty="0">
              <a:solidFill>
                <a:schemeClr val="bg1"/>
              </a:solidFill>
            </a:endParaRPr>
          </a:p>
        </p:txBody>
      </p:sp>
      <p:grpSp>
        <p:nvGrpSpPr>
          <p:cNvPr id="135174" name="Group 18"/>
          <p:cNvGrpSpPr>
            <a:grpSpLocks/>
          </p:cNvGrpSpPr>
          <p:nvPr/>
        </p:nvGrpSpPr>
        <p:grpSpPr bwMode="auto">
          <a:xfrm>
            <a:off x="1343025" y="1247776"/>
            <a:ext cx="6334125" cy="4537472"/>
            <a:chOff x="228600" y="660400"/>
            <a:chExt cx="8445500" cy="6049962"/>
          </a:xfrm>
        </p:grpSpPr>
        <p:grpSp>
          <p:nvGrpSpPr>
            <p:cNvPr id="135176" name="Group 11"/>
            <p:cNvGrpSpPr>
              <a:grpSpLocks/>
            </p:cNvGrpSpPr>
            <p:nvPr/>
          </p:nvGrpSpPr>
          <p:grpSpPr bwMode="auto">
            <a:xfrm>
              <a:off x="228600" y="660400"/>
              <a:ext cx="8445500" cy="6049962"/>
              <a:chOff x="190500" y="381000"/>
              <a:chExt cx="8445500" cy="6049962"/>
            </a:xfrm>
          </p:grpSpPr>
          <p:cxnSp>
            <p:nvCxnSpPr>
              <p:cNvPr id="9" name="Straight Connector 8"/>
              <p:cNvCxnSpPr/>
              <p:nvPr/>
            </p:nvCxnSpPr>
            <p:spPr>
              <a:xfrm rot="16200000" flipH="1">
                <a:off x="1623219" y="3393281"/>
                <a:ext cx="6049962" cy="25400"/>
              </a:xfrm>
              <a:prstGeom prst="line">
                <a:avLst/>
              </a:prstGeom>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V="1">
                <a:off x="190500" y="3365500"/>
                <a:ext cx="8445500" cy="38100"/>
              </a:xfrm>
              <a:prstGeom prst="line">
                <a:avLst/>
              </a:prstGeom>
            </p:spPr>
            <p:style>
              <a:lnRef idx="2">
                <a:schemeClr val="accent1"/>
              </a:lnRef>
              <a:fillRef idx="0">
                <a:schemeClr val="accent1"/>
              </a:fillRef>
              <a:effectRef idx="1">
                <a:schemeClr val="accent1"/>
              </a:effectRef>
              <a:fontRef idx="minor">
                <a:schemeClr val="tx1"/>
              </a:fontRef>
            </p:style>
          </p:cxnSp>
        </p:grpSp>
        <p:pic>
          <p:nvPicPr>
            <p:cNvPr id="135177" name="Picture 17" descr="Screen Shot 2015-07-25 at 10.11.03 AM.png"/>
            <p:cNvPicPr>
              <a:picLocks noChangeAspect="1"/>
            </p:cNvPicPr>
            <p:nvPr/>
          </p:nvPicPr>
          <p:blipFill>
            <a:blip r:embed="rId2"/>
            <a:srcRect/>
            <a:stretch>
              <a:fillRect/>
            </a:stretch>
          </p:blipFill>
          <p:spPr bwMode="auto">
            <a:xfrm>
              <a:off x="3727450" y="2444750"/>
              <a:ext cx="1892300" cy="2451100"/>
            </a:xfrm>
            <a:prstGeom prst="rect">
              <a:avLst/>
            </a:prstGeom>
            <a:noFill/>
            <a:ln w="9525">
              <a:noFill/>
              <a:miter lim="800000"/>
              <a:headEnd/>
              <a:tailEnd/>
            </a:ln>
          </p:spPr>
        </p:pic>
      </p:grpSp>
    </p:spTree>
    <p:extLst>
      <p:ext uri="{BB962C8B-B14F-4D97-AF65-F5344CB8AC3E}">
        <p14:creationId xmlns:p14="http://schemas.microsoft.com/office/powerpoint/2010/main" val="2194251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velo.jpg"/>
          <p:cNvPicPr>
            <a:picLocks noGrp="1" noChangeAspect="1"/>
          </p:cNvPicPr>
          <p:nvPr>
            <p:ph idx="1"/>
          </p:nvPr>
        </p:nvPicPr>
        <p:blipFill>
          <a:blip r:embed="rId2"/>
          <a:stretch>
            <a:fillRect/>
          </a:stretch>
        </p:blipFill>
        <p:spPr>
          <a:xfrm>
            <a:off x="1943100" y="857250"/>
            <a:ext cx="5026914" cy="5026914"/>
          </a:xfrm>
        </p:spPr>
      </p:pic>
      <p:sp>
        <p:nvSpPr>
          <p:cNvPr id="4" name="Footer Placeholder 3"/>
          <p:cNvSpPr>
            <a:spLocks noGrp="1"/>
          </p:cNvSpPr>
          <p:nvPr>
            <p:ph type="ftr" sz="quarter" idx="11"/>
          </p:nvPr>
        </p:nvSpPr>
        <p:spPr/>
        <p:txBody>
          <a:bodyPr/>
          <a:lstStyle/>
          <a:p>
            <a:pPr>
              <a:defRPr/>
            </a:pPr>
            <a:r>
              <a:rPr lang="en-US" smtClean="0"/>
              <a:t>ACTFL 2015 Clementi Terrill</a:t>
            </a:r>
            <a:endParaRPr lang="en-US"/>
          </a:p>
        </p:txBody>
      </p:sp>
      <p:sp>
        <p:nvSpPr>
          <p:cNvPr id="5" name="Slide Number Placeholder 4"/>
          <p:cNvSpPr>
            <a:spLocks noGrp="1"/>
          </p:cNvSpPr>
          <p:nvPr>
            <p:ph type="sldNum" sz="quarter" idx="12"/>
          </p:nvPr>
        </p:nvSpPr>
        <p:spPr/>
        <p:txBody>
          <a:bodyPr>
            <a:normAutofit/>
          </a:bodyPr>
          <a:lstStyle/>
          <a:p>
            <a:pPr>
              <a:defRPr/>
            </a:pPr>
            <a:fld id="{A3B77BA6-C896-5447-92CA-84F2F42822CC}" type="slidenum">
              <a:rPr lang="en-US"/>
              <a:pPr>
                <a:defRPr/>
              </a:pPr>
              <a:t>23</a:t>
            </a:fld>
            <a:endParaRPr lang="en-US"/>
          </a:p>
        </p:txBody>
      </p:sp>
      <p:cxnSp>
        <p:nvCxnSpPr>
          <p:cNvPr id="8" name="Straight Arrow Connector 7"/>
          <p:cNvCxnSpPr/>
          <p:nvPr/>
        </p:nvCxnSpPr>
        <p:spPr>
          <a:xfrm flipV="1">
            <a:off x="1323975" y="2943225"/>
            <a:ext cx="2171700" cy="1066800"/>
          </a:xfrm>
          <a:prstGeom prst="straightConnector1">
            <a:avLst/>
          </a:prstGeom>
          <a:ln w="57150" cap="flat" cmpd="sng" algn="ctr">
            <a:solidFill>
              <a:srgbClr val="FF0000"/>
            </a:solidFill>
            <a:prstDash val="solid"/>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396798" y="4010025"/>
            <a:ext cx="1111202" cy="461665"/>
          </a:xfrm>
          <a:prstGeom prst="rect">
            <a:avLst/>
          </a:prstGeom>
          <a:solidFill>
            <a:schemeClr val="accent4">
              <a:lumMod val="20000"/>
              <a:lumOff val="80000"/>
            </a:schemeClr>
          </a:solidFill>
        </p:spPr>
        <p:txBody>
          <a:bodyPr wrap="none" rtlCol="0">
            <a:spAutoFit/>
          </a:bodyPr>
          <a:lstStyle/>
          <a:p>
            <a:r>
              <a:rPr lang="en-US" sz="2400">
                <a:solidFill>
                  <a:schemeClr val="bg1"/>
                </a:solidFill>
              </a:rPr>
              <a:t>Angers</a:t>
            </a:r>
          </a:p>
        </p:txBody>
      </p:sp>
    </p:spTree>
    <p:extLst>
      <p:ext uri="{BB962C8B-B14F-4D97-AF65-F5344CB8AC3E}">
        <p14:creationId xmlns:p14="http://schemas.microsoft.com/office/powerpoint/2010/main" val="6484018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plan_angers.jpg"/>
          <p:cNvPicPr>
            <a:picLocks noChangeAspect="1"/>
          </p:cNvPicPr>
          <p:nvPr/>
        </p:nvPicPr>
        <p:blipFill>
          <a:blip r:embed="rId2"/>
          <a:stretch>
            <a:fillRect/>
          </a:stretch>
        </p:blipFill>
        <p:spPr>
          <a:xfrm>
            <a:off x="-674917" y="-1866900"/>
            <a:ext cx="12496800" cy="8750300"/>
          </a:xfrm>
          <a:prstGeom prst="rect">
            <a:avLst/>
          </a:prstGeom>
        </p:spPr>
      </p:pic>
      <p:sp>
        <p:nvSpPr>
          <p:cNvPr id="4" name="Slide Number Placeholder 3"/>
          <p:cNvSpPr>
            <a:spLocks noGrp="1"/>
          </p:cNvSpPr>
          <p:nvPr>
            <p:ph type="sldNum" sz="quarter" idx="12"/>
          </p:nvPr>
        </p:nvSpPr>
        <p:spPr/>
        <p:txBody>
          <a:bodyPr/>
          <a:lstStyle/>
          <a:p>
            <a:fld id="{74C2F60E-34D8-DD42-93FD-7BD7AE432328}" type="slidenum">
              <a:rPr lang="en-US"/>
              <a:pPr/>
              <a:t>24</a:t>
            </a:fld>
            <a:endParaRPr lang="en-US"/>
          </a:p>
        </p:txBody>
      </p:sp>
      <p:sp>
        <p:nvSpPr>
          <p:cNvPr id="2" name="Footer Placeholder 1"/>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3582210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515" y="228600"/>
            <a:ext cx="6846945" cy="990600"/>
          </a:xfrm>
        </p:spPr>
        <p:txBody>
          <a:bodyPr>
            <a:noAutofit/>
          </a:bodyPr>
          <a:lstStyle/>
          <a:p>
            <a:r>
              <a:rPr lang="en-US" sz="3200"/>
              <a:t>Y a-t-</a:t>
            </a:r>
            <a:r>
              <a:rPr lang="en-US" sz="3200" dirty="0" err="1"/>
              <a:t>il</a:t>
            </a:r>
            <a:r>
              <a:rPr lang="en-US" sz="3200" dirty="0"/>
              <a:t>….? </a:t>
            </a:r>
            <a:r>
              <a:rPr lang="en-US" sz="3200" dirty="0" err="1"/>
              <a:t>Oui</a:t>
            </a:r>
            <a:r>
              <a:rPr lang="en-US" sz="3200" dirty="0"/>
              <a:t>, </a:t>
            </a:r>
            <a:r>
              <a:rPr lang="en-US" sz="3200" dirty="0" err="1"/>
              <a:t>il</a:t>
            </a:r>
            <a:r>
              <a:rPr lang="en-US" sz="3200" dirty="0"/>
              <a:t> y a </a:t>
            </a:r>
            <a:r>
              <a:rPr lang="en-US" sz="3200" dirty="0" err="1">
                <a:solidFill>
                  <a:schemeClr val="accent6"/>
                </a:solidFill>
              </a:rPr>
              <a:t>une</a:t>
            </a:r>
            <a:r>
              <a:rPr lang="en-US" sz="3200" dirty="0"/>
              <a:t> </a:t>
            </a:r>
            <a:r>
              <a:rPr lang="en-US" sz="3200" dirty="0" err="1"/>
              <a:t>cathédrale</a:t>
            </a:r>
            <a:r>
              <a:rPr lang="en-US" sz="3200" dirty="0"/>
              <a:t>.</a:t>
            </a:r>
            <a:br>
              <a:rPr lang="en-US" sz="3200" dirty="0"/>
            </a:br>
            <a:r>
              <a:rPr lang="en-US" sz="3200" dirty="0"/>
              <a:t>Non, </a:t>
            </a:r>
            <a:r>
              <a:rPr lang="en-US" sz="3200" dirty="0" err="1"/>
              <a:t>il</a:t>
            </a:r>
            <a:r>
              <a:rPr lang="en-US" sz="3200" dirty="0"/>
              <a:t> </a:t>
            </a:r>
            <a:r>
              <a:rPr lang="en-US" sz="3200" dirty="0" err="1"/>
              <a:t>n’y</a:t>
            </a:r>
            <a:r>
              <a:rPr lang="en-US" sz="3200" dirty="0"/>
              <a:t> a pas </a:t>
            </a:r>
            <a:r>
              <a:rPr lang="en-US" sz="3200" dirty="0">
                <a:solidFill>
                  <a:schemeClr val="accent6"/>
                </a:solidFill>
              </a:rPr>
              <a:t>de</a:t>
            </a:r>
            <a:r>
              <a:rPr lang="en-US" sz="3200" dirty="0"/>
              <a:t> </a:t>
            </a:r>
            <a:r>
              <a:rPr lang="en-US" sz="3200" dirty="0" err="1"/>
              <a:t>stade</a:t>
            </a:r>
            <a:r>
              <a:rPr lang="en-US" sz="3200" dirty="0"/>
              <a:t>.</a:t>
            </a:r>
            <a:endParaRPr lang="en-US" sz="3200" i="1" dirty="0">
              <a:solidFill>
                <a:schemeClr val="tx2"/>
              </a:solidFill>
            </a:endParaRPr>
          </a:p>
        </p:txBody>
      </p:sp>
      <p:pic>
        <p:nvPicPr>
          <p:cNvPr id="14" name="Picture 13" descr="images-4.jpeg"/>
          <p:cNvPicPr>
            <a:picLocks noChangeAspect="1"/>
          </p:cNvPicPr>
          <p:nvPr/>
        </p:nvPicPr>
        <p:blipFill>
          <a:blip r:embed="rId3"/>
          <a:stretch>
            <a:fillRect/>
          </a:stretch>
        </p:blipFill>
        <p:spPr>
          <a:xfrm>
            <a:off x="309013" y="1764223"/>
            <a:ext cx="2602686" cy="3474720"/>
          </a:xfrm>
          <a:prstGeom prst="rect">
            <a:avLst/>
          </a:prstGeom>
        </p:spPr>
      </p:pic>
      <p:sp>
        <p:nvSpPr>
          <p:cNvPr id="23" name="TextBox 22"/>
          <p:cNvSpPr txBox="1"/>
          <p:nvPr/>
        </p:nvSpPr>
        <p:spPr>
          <a:xfrm>
            <a:off x="435296" y="5558511"/>
            <a:ext cx="2131112"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tx1"/>
                </a:solidFill>
              </a:rPr>
              <a:t>une cathédrale</a:t>
            </a:r>
          </a:p>
        </p:txBody>
      </p:sp>
      <p:sp>
        <p:nvSpPr>
          <p:cNvPr id="22" name="TextBox 21"/>
          <p:cNvSpPr txBox="1"/>
          <p:nvPr/>
        </p:nvSpPr>
        <p:spPr>
          <a:xfrm>
            <a:off x="6244185" y="2286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dirty="0">
                <a:solidFill>
                  <a:schemeClr val="bg1"/>
                </a:solidFill>
              </a:rPr>
              <a:t>There is or there isn’t….. </a:t>
            </a:r>
            <a:endParaRPr lang="en-US" sz="2000" dirty="0">
              <a:solidFill>
                <a:schemeClr val="bg1"/>
              </a:solidFill>
            </a:endParaRPr>
          </a:p>
        </p:txBody>
      </p:sp>
      <p:sp>
        <p:nvSpPr>
          <p:cNvPr id="29" name="TextBox 28"/>
          <p:cNvSpPr txBox="1"/>
          <p:nvPr/>
        </p:nvSpPr>
        <p:spPr>
          <a:xfrm>
            <a:off x="3955152" y="3762403"/>
            <a:ext cx="1301709"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rgbClr val="FFFFFF"/>
                </a:solidFill>
              </a:rPr>
              <a:t>un stade</a:t>
            </a:r>
          </a:p>
        </p:txBody>
      </p:sp>
      <p:grpSp>
        <p:nvGrpSpPr>
          <p:cNvPr id="10" name="Group 9"/>
          <p:cNvGrpSpPr/>
          <p:nvPr/>
        </p:nvGrpSpPr>
        <p:grpSpPr>
          <a:xfrm>
            <a:off x="3097045" y="1777317"/>
            <a:ext cx="4229100" cy="1917700"/>
            <a:chOff x="3097045" y="1777317"/>
            <a:chExt cx="4229100" cy="1917700"/>
          </a:xfrm>
        </p:grpSpPr>
        <p:pic>
          <p:nvPicPr>
            <p:cNvPr id="28" name="Picture 27" descr="Unknown-2.jpeg"/>
            <p:cNvPicPr>
              <a:picLocks noChangeAspect="1"/>
            </p:cNvPicPr>
            <p:nvPr/>
          </p:nvPicPr>
          <p:blipFill>
            <a:blip r:embed="rId4"/>
            <a:stretch>
              <a:fillRect/>
            </a:stretch>
          </p:blipFill>
          <p:spPr>
            <a:xfrm>
              <a:off x="3097045" y="1777317"/>
              <a:ext cx="4229100" cy="1917700"/>
            </a:xfrm>
            <a:prstGeom prst="rect">
              <a:avLst/>
            </a:prstGeom>
          </p:spPr>
        </p:pic>
        <p:sp>
          <p:nvSpPr>
            <p:cNvPr id="15" name="TextBox 14"/>
            <p:cNvSpPr txBox="1"/>
            <p:nvPr/>
          </p:nvSpPr>
          <p:spPr>
            <a:xfrm>
              <a:off x="4891767" y="2019300"/>
              <a:ext cx="730188" cy="1446550"/>
            </a:xfrm>
            <a:prstGeom prst="rect">
              <a:avLst/>
            </a:prstGeom>
            <a:noFill/>
          </p:spPr>
          <p:txBody>
            <a:bodyPr wrap="none" rtlCol="0">
              <a:spAutoFit/>
            </a:bodyPr>
            <a:lstStyle/>
            <a:p>
              <a:r>
                <a:rPr lang="en-US" sz="8800">
                  <a:solidFill>
                    <a:srgbClr val="FF0000"/>
                  </a:solidFill>
                </a:rPr>
                <a:t>x</a:t>
              </a:r>
            </a:p>
          </p:txBody>
        </p:sp>
      </p:grpSp>
      <p:sp>
        <p:nvSpPr>
          <p:cNvPr id="11" name="Slide Number Placeholder 10"/>
          <p:cNvSpPr>
            <a:spLocks noGrp="1"/>
          </p:cNvSpPr>
          <p:nvPr>
            <p:ph type="sldNum" sz="quarter" idx="12"/>
          </p:nvPr>
        </p:nvSpPr>
        <p:spPr/>
        <p:txBody>
          <a:bodyPr>
            <a:normAutofit/>
          </a:bodyPr>
          <a:lstStyle/>
          <a:p>
            <a:fld id="{74C2F60E-34D8-DD42-93FD-7BD7AE432328}" type="slidenum">
              <a:rPr lang="en-US"/>
              <a:pPr/>
              <a:t>25</a:t>
            </a:fld>
            <a:endParaRPr lang="en-US"/>
          </a:p>
        </p:txBody>
      </p:sp>
      <p:sp>
        <p:nvSpPr>
          <p:cNvPr id="3" name="Footer Placeholder 2"/>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2016982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515" y="228600"/>
            <a:ext cx="6846945" cy="990600"/>
          </a:xfrm>
        </p:spPr>
        <p:txBody>
          <a:bodyPr>
            <a:noAutofit/>
          </a:bodyPr>
          <a:lstStyle/>
          <a:p>
            <a:r>
              <a:rPr lang="en-US" sz="3200"/>
              <a:t>Y a-t-il….? Oui, il y a </a:t>
            </a:r>
            <a:r>
              <a:rPr lang="en-US" sz="3200">
                <a:solidFill>
                  <a:schemeClr val="accent6"/>
                </a:solidFill>
              </a:rPr>
              <a:t>un/une</a:t>
            </a:r>
            <a:r>
              <a:rPr lang="en-US" sz="3200"/>
              <a:t> ______.</a:t>
            </a:r>
            <a:br>
              <a:rPr lang="en-US" sz="3200"/>
            </a:br>
            <a:r>
              <a:rPr lang="en-US" sz="3200"/>
              <a:t>Non, il n’y a pas </a:t>
            </a:r>
            <a:r>
              <a:rPr lang="en-US" sz="3200">
                <a:solidFill>
                  <a:schemeClr val="accent6"/>
                </a:solidFill>
              </a:rPr>
              <a:t>de</a:t>
            </a:r>
            <a:r>
              <a:rPr lang="en-US" sz="3200"/>
              <a:t> _______.</a:t>
            </a:r>
            <a:endParaRPr lang="en-US" sz="3200" i="1">
              <a:solidFill>
                <a:schemeClr val="tx2"/>
              </a:solidFill>
            </a:endParaRPr>
          </a:p>
        </p:txBody>
      </p:sp>
      <p:pic>
        <p:nvPicPr>
          <p:cNvPr id="14" name="Picture 13" descr="images-4.jpeg"/>
          <p:cNvPicPr>
            <a:picLocks noChangeAspect="1"/>
          </p:cNvPicPr>
          <p:nvPr/>
        </p:nvPicPr>
        <p:blipFill>
          <a:blip r:embed="rId3"/>
          <a:stretch>
            <a:fillRect/>
          </a:stretch>
        </p:blipFill>
        <p:spPr>
          <a:xfrm>
            <a:off x="309013" y="1764223"/>
            <a:ext cx="2602686" cy="3474720"/>
          </a:xfrm>
          <a:prstGeom prst="rect">
            <a:avLst/>
          </a:prstGeom>
        </p:spPr>
      </p:pic>
      <p:sp>
        <p:nvSpPr>
          <p:cNvPr id="19" name="Footer Placeholder 18"/>
          <p:cNvSpPr>
            <a:spLocks noGrp="1"/>
          </p:cNvSpPr>
          <p:nvPr>
            <p:ph type="ftr" sz="quarter" idx="11"/>
          </p:nvPr>
        </p:nvSpPr>
        <p:spPr/>
        <p:txBody>
          <a:bodyPr/>
          <a:lstStyle/>
          <a:p>
            <a:r>
              <a:rPr lang="en-US"/>
              <a:t>Laura Terrill</a:t>
            </a:r>
          </a:p>
        </p:txBody>
      </p:sp>
      <p:grpSp>
        <p:nvGrpSpPr>
          <p:cNvPr id="24" name="Group 23"/>
          <p:cNvGrpSpPr/>
          <p:nvPr/>
        </p:nvGrpSpPr>
        <p:grpSpPr>
          <a:xfrm>
            <a:off x="3616061" y="4104046"/>
            <a:ext cx="2551412" cy="2455679"/>
            <a:chOff x="3304298" y="4284679"/>
            <a:chExt cx="2551412" cy="2455679"/>
          </a:xfrm>
        </p:grpSpPr>
        <p:pic>
          <p:nvPicPr>
            <p:cNvPr id="12" name="Picture 11" descr="images-2.jpeg"/>
            <p:cNvPicPr>
              <a:picLocks noChangeAspect="1"/>
            </p:cNvPicPr>
            <p:nvPr/>
          </p:nvPicPr>
          <p:blipFill>
            <a:blip r:embed="rId4"/>
            <a:stretch>
              <a:fillRect/>
            </a:stretch>
          </p:blipFill>
          <p:spPr>
            <a:xfrm>
              <a:off x="3304298" y="4284679"/>
              <a:ext cx="2551412" cy="1911096"/>
            </a:xfrm>
            <a:prstGeom prst="rect">
              <a:avLst/>
            </a:prstGeom>
          </p:spPr>
        </p:pic>
        <p:sp>
          <p:nvSpPr>
            <p:cNvPr id="25" name="TextBox 24"/>
            <p:cNvSpPr txBox="1"/>
            <p:nvPr/>
          </p:nvSpPr>
          <p:spPr>
            <a:xfrm>
              <a:off x="3769100" y="6278693"/>
              <a:ext cx="1621808"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rgbClr val="FFFFFF"/>
                  </a:solidFill>
                </a:rPr>
                <a:t>un château</a:t>
              </a:r>
            </a:p>
          </p:txBody>
        </p:sp>
      </p:grpSp>
      <p:sp>
        <p:nvSpPr>
          <p:cNvPr id="22" name="TextBox 21"/>
          <p:cNvSpPr txBox="1"/>
          <p:nvPr/>
        </p:nvSpPr>
        <p:spPr>
          <a:xfrm>
            <a:off x="6244185" y="2286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a:solidFill>
                  <a:schemeClr val="bg1"/>
                </a:solidFill>
              </a:rPr>
              <a:t>There is or there isn’t….. </a:t>
            </a:r>
            <a:endParaRPr lang="en-US" sz="2000">
              <a:solidFill>
                <a:schemeClr val="bg1"/>
              </a:solidFill>
            </a:endParaRPr>
          </a:p>
        </p:txBody>
      </p:sp>
      <p:pic>
        <p:nvPicPr>
          <p:cNvPr id="28" name="Picture 27" descr="Unknown-2.jpeg"/>
          <p:cNvPicPr>
            <a:picLocks noChangeAspect="1"/>
          </p:cNvPicPr>
          <p:nvPr/>
        </p:nvPicPr>
        <p:blipFill>
          <a:blip r:embed="rId5"/>
          <a:stretch>
            <a:fillRect/>
          </a:stretch>
        </p:blipFill>
        <p:spPr>
          <a:xfrm>
            <a:off x="3097045" y="1777317"/>
            <a:ext cx="4229100" cy="1917700"/>
          </a:xfrm>
          <a:prstGeom prst="rect">
            <a:avLst/>
          </a:prstGeom>
        </p:spPr>
      </p:pic>
      <p:sp>
        <p:nvSpPr>
          <p:cNvPr id="15" name="TextBox 14"/>
          <p:cNvSpPr txBox="1"/>
          <p:nvPr/>
        </p:nvSpPr>
        <p:spPr>
          <a:xfrm>
            <a:off x="4891767" y="2019300"/>
            <a:ext cx="730188" cy="1446550"/>
          </a:xfrm>
          <a:prstGeom prst="rect">
            <a:avLst/>
          </a:prstGeom>
          <a:noFill/>
        </p:spPr>
        <p:txBody>
          <a:bodyPr wrap="none" rtlCol="0">
            <a:spAutoFit/>
          </a:bodyPr>
          <a:lstStyle/>
          <a:p>
            <a:r>
              <a:rPr lang="en-US" sz="8800">
                <a:solidFill>
                  <a:srgbClr val="FF0000"/>
                </a:solidFill>
              </a:rPr>
              <a:t>x</a:t>
            </a:r>
          </a:p>
        </p:txBody>
      </p:sp>
      <p:grpSp>
        <p:nvGrpSpPr>
          <p:cNvPr id="29" name="Group 28"/>
          <p:cNvGrpSpPr/>
          <p:nvPr/>
        </p:nvGrpSpPr>
        <p:grpSpPr>
          <a:xfrm>
            <a:off x="6664987" y="1777317"/>
            <a:ext cx="2146554" cy="3554569"/>
            <a:chOff x="3384421" y="2131202"/>
            <a:chExt cx="2146554" cy="3554569"/>
          </a:xfrm>
        </p:grpSpPr>
        <p:pic>
          <p:nvPicPr>
            <p:cNvPr id="31" name="Picture 30" descr="f0c55ae49e8745fe583d5ea5894b1899.jpg"/>
            <p:cNvPicPr>
              <a:picLocks noChangeAspect="1"/>
            </p:cNvPicPr>
            <p:nvPr/>
          </p:nvPicPr>
          <p:blipFill>
            <a:blip r:embed="rId6"/>
            <a:stretch>
              <a:fillRect/>
            </a:stretch>
          </p:blipFill>
          <p:spPr>
            <a:xfrm>
              <a:off x="3384421" y="2131202"/>
              <a:ext cx="2146554" cy="2862072"/>
            </a:xfrm>
            <a:prstGeom prst="rect">
              <a:avLst/>
            </a:prstGeom>
          </p:spPr>
        </p:pic>
        <p:sp>
          <p:nvSpPr>
            <p:cNvPr id="32" name="TextBox 31"/>
            <p:cNvSpPr txBox="1"/>
            <p:nvPr/>
          </p:nvSpPr>
          <p:spPr>
            <a:xfrm>
              <a:off x="3897839" y="5224106"/>
              <a:ext cx="1119718"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tx1"/>
                  </a:solidFill>
                </a:rPr>
                <a:t>un café</a:t>
              </a:r>
            </a:p>
          </p:txBody>
        </p:sp>
      </p:grpSp>
      <p:sp>
        <p:nvSpPr>
          <p:cNvPr id="16" name="Slide Number Placeholder 15"/>
          <p:cNvSpPr>
            <a:spLocks noGrp="1"/>
          </p:cNvSpPr>
          <p:nvPr>
            <p:ph type="sldNum" sz="quarter" idx="12"/>
          </p:nvPr>
        </p:nvSpPr>
        <p:spPr/>
        <p:txBody>
          <a:bodyPr>
            <a:normAutofit/>
          </a:bodyPr>
          <a:lstStyle/>
          <a:p>
            <a:fld id="{74C2F60E-34D8-DD42-93FD-7BD7AE432328}" type="slidenum">
              <a:rPr lang="en-US"/>
              <a:pPr/>
              <a:t>26</a:t>
            </a:fld>
            <a:endParaRPr lang="en-US"/>
          </a:p>
        </p:txBody>
      </p:sp>
    </p:spTree>
    <p:extLst>
      <p:ext uri="{BB962C8B-B14F-4D97-AF65-F5344CB8AC3E}">
        <p14:creationId xmlns:p14="http://schemas.microsoft.com/office/powerpoint/2010/main" val="1446461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515" y="228600"/>
            <a:ext cx="6846945" cy="990600"/>
          </a:xfrm>
        </p:spPr>
        <p:txBody>
          <a:bodyPr>
            <a:noAutofit/>
          </a:bodyPr>
          <a:lstStyle/>
          <a:p>
            <a:r>
              <a:rPr lang="en-US" sz="3200"/>
              <a:t>Y a-t-il….? Oui, il y a </a:t>
            </a:r>
            <a:r>
              <a:rPr lang="en-US" sz="3200">
                <a:solidFill>
                  <a:schemeClr val="accent6"/>
                </a:solidFill>
              </a:rPr>
              <a:t>un/une</a:t>
            </a:r>
            <a:r>
              <a:rPr lang="en-US" sz="3200"/>
              <a:t> ______.</a:t>
            </a:r>
            <a:br>
              <a:rPr lang="en-US" sz="3200"/>
            </a:br>
            <a:r>
              <a:rPr lang="en-US" sz="3200"/>
              <a:t>Non, il n’y a pas </a:t>
            </a:r>
            <a:r>
              <a:rPr lang="en-US" sz="3200">
                <a:solidFill>
                  <a:schemeClr val="accent6"/>
                </a:solidFill>
              </a:rPr>
              <a:t>de</a:t>
            </a:r>
            <a:r>
              <a:rPr lang="en-US" sz="3200"/>
              <a:t> _______.</a:t>
            </a:r>
            <a:endParaRPr lang="en-US" sz="3200" i="1">
              <a:solidFill>
                <a:schemeClr val="tx2"/>
              </a:solidFill>
            </a:endParaRPr>
          </a:p>
        </p:txBody>
      </p:sp>
      <p:pic>
        <p:nvPicPr>
          <p:cNvPr id="14" name="Picture 13" descr="images-4.jpeg"/>
          <p:cNvPicPr>
            <a:picLocks noChangeAspect="1"/>
          </p:cNvPicPr>
          <p:nvPr/>
        </p:nvPicPr>
        <p:blipFill>
          <a:blip r:embed="rId3"/>
          <a:stretch>
            <a:fillRect/>
          </a:stretch>
        </p:blipFill>
        <p:spPr>
          <a:xfrm>
            <a:off x="309013" y="1764223"/>
            <a:ext cx="2602686" cy="3474720"/>
          </a:xfrm>
          <a:prstGeom prst="rect">
            <a:avLst/>
          </a:prstGeom>
        </p:spPr>
      </p:pic>
      <p:sp>
        <p:nvSpPr>
          <p:cNvPr id="19" name="Footer Placeholder 18"/>
          <p:cNvSpPr>
            <a:spLocks noGrp="1"/>
          </p:cNvSpPr>
          <p:nvPr>
            <p:ph type="ftr" sz="quarter" idx="11"/>
          </p:nvPr>
        </p:nvSpPr>
        <p:spPr/>
        <p:txBody>
          <a:bodyPr/>
          <a:lstStyle/>
          <a:p>
            <a:r>
              <a:rPr lang="en-US"/>
              <a:t>Laura Terrill</a:t>
            </a:r>
          </a:p>
        </p:txBody>
      </p:sp>
      <p:pic>
        <p:nvPicPr>
          <p:cNvPr id="12" name="Picture 11" descr="images-2.jpeg"/>
          <p:cNvPicPr>
            <a:picLocks noChangeAspect="1"/>
          </p:cNvPicPr>
          <p:nvPr/>
        </p:nvPicPr>
        <p:blipFill>
          <a:blip r:embed="rId4"/>
          <a:stretch>
            <a:fillRect/>
          </a:stretch>
        </p:blipFill>
        <p:spPr>
          <a:xfrm>
            <a:off x="3304298" y="4284679"/>
            <a:ext cx="2551412" cy="1911096"/>
          </a:xfrm>
          <a:prstGeom prst="rect">
            <a:avLst/>
          </a:prstGeom>
        </p:spPr>
      </p:pic>
      <p:sp>
        <p:nvSpPr>
          <p:cNvPr id="22" name="TextBox 21"/>
          <p:cNvSpPr txBox="1"/>
          <p:nvPr/>
        </p:nvSpPr>
        <p:spPr>
          <a:xfrm>
            <a:off x="6244185" y="2286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a:solidFill>
                  <a:schemeClr val="bg1"/>
                </a:solidFill>
              </a:rPr>
              <a:t>There is or there isn’t….. </a:t>
            </a:r>
            <a:endParaRPr lang="en-US" sz="2000">
              <a:solidFill>
                <a:schemeClr val="bg1"/>
              </a:solidFill>
            </a:endParaRPr>
          </a:p>
        </p:txBody>
      </p:sp>
      <p:pic>
        <p:nvPicPr>
          <p:cNvPr id="28" name="Picture 27" descr="Unknown-2.jpeg"/>
          <p:cNvPicPr>
            <a:picLocks noChangeAspect="1"/>
          </p:cNvPicPr>
          <p:nvPr/>
        </p:nvPicPr>
        <p:blipFill>
          <a:blip r:embed="rId5"/>
          <a:stretch>
            <a:fillRect/>
          </a:stretch>
        </p:blipFill>
        <p:spPr>
          <a:xfrm>
            <a:off x="3097045" y="1548150"/>
            <a:ext cx="4229100" cy="1917700"/>
          </a:xfrm>
          <a:prstGeom prst="rect">
            <a:avLst/>
          </a:prstGeom>
        </p:spPr>
      </p:pic>
      <p:sp>
        <p:nvSpPr>
          <p:cNvPr id="15" name="TextBox 14"/>
          <p:cNvSpPr txBox="1"/>
          <p:nvPr/>
        </p:nvSpPr>
        <p:spPr>
          <a:xfrm>
            <a:off x="4891767" y="2019300"/>
            <a:ext cx="730188" cy="1446550"/>
          </a:xfrm>
          <a:prstGeom prst="rect">
            <a:avLst/>
          </a:prstGeom>
          <a:noFill/>
        </p:spPr>
        <p:txBody>
          <a:bodyPr wrap="none" rtlCol="0">
            <a:spAutoFit/>
          </a:bodyPr>
          <a:lstStyle/>
          <a:p>
            <a:r>
              <a:rPr lang="en-US" sz="8800">
                <a:solidFill>
                  <a:srgbClr val="FF0000"/>
                </a:solidFill>
              </a:rPr>
              <a:t>x</a:t>
            </a:r>
          </a:p>
        </p:txBody>
      </p:sp>
      <p:pic>
        <p:nvPicPr>
          <p:cNvPr id="17" name="Picture 16" descr="f0c55ae49e8745fe583d5ea5894b1899.jpg"/>
          <p:cNvPicPr>
            <a:picLocks noChangeAspect="1"/>
          </p:cNvPicPr>
          <p:nvPr/>
        </p:nvPicPr>
        <p:blipFill>
          <a:blip r:embed="rId6"/>
          <a:stretch>
            <a:fillRect/>
          </a:stretch>
        </p:blipFill>
        <p:spPr>
          <a:xfrm>
            <a:off x="6664987" y="3465850"/>
            <a:ext cx="2146554" cy="2862072"/>
          </a:xfrm>
          <a:prstGeom prst="rect">
            <a:avLst/>
          </a:prstGeom>
        </p:spPr>
      </p:pic>
      <p:sp>
        <p:nvSpPr>
          <p:cNvPr id="10" name="Slide Number Placeholder 9"/>
          <p:cNvSpPr>
            <a:spLocks noGrp="1"/>
          </p:cNvSpPr>
          <p:nvPr>
            <p:ph type="sldNum" sz="quarter" idx="12"/>
          </p:nvPr>
        </p:nvSpPr>
        <p:spPr/>
        <p:txBody>
          <a:bodyPr>
            <a:normAutofit/>
          </a:bodyPr>
          <a:lstStyle/>
          <a:p>
            <a:fld id="{74C2F60E-34D8-DD42-93FD-7BD7AE432328}" type="slidenum">
              <a:rPr lang="en-US"/>
              <a:pPr/>
              <a:t>27</a:t>
            </a:fld>
            <a:endParaRPr lang="en-US"/>
          </a:p>
        </p:txBody>
      </p:sp>
    </p:spTree>
    <p:extLst>
      <p:ext uri="{BB962C8B-B14F-4D97-AF65-F5344CB8AC3E}">
        <p14:creationId xmlns:p14="http://schemas.microsoft.com/office/powerpoint/2010/main" val="18848765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8915" y="228600"/>
            <a:ext cx="6846945" cy="990600"/>
          </a:xfrm>
        </p:spPr>
        <p:txBody>
          <a:bodyPr>
            <a:noAutofit/>
          </a:bodyPr>
          <a:lstStyle/>
          <a:p>
            <a:r>
              <a:rPr lang="en-US" sz="3600"/>
              <a:t>Y a-t-il….?		un?   une?   </a:t>
            </a:r>
            <a:r>
              <a:rPr lang="en-US" sz="3600">
                <a:solidFill>
                  <a:schemeClr val="accent6"/>
                </a:solidFill>
              </a:rPr>
              <a:t>de</a:t>
            </a:r>
            <a:r>
              <a:rPr lang="en-US" sz="3600"/>
              <a:t>? </a:t>
            </a:r>
            <a:endParaRPr lang="en-US" sz="3600" i="1">
              <a:solidFill>
                <a:schemeClr val="tx2"/>
              </a:solidFill>
            </a:endParaRPr>
          </a:p>
        </p:txBody>
      </p:sp>
      <p:sp>
        <p:nvSpPr>
          <p:cNvPr id="19" name="Footer Placeholder 18"/>
          <p:cNvSpPr>
            <a:spLocks noGrp="1"/>
          </p:cNvSpPr>
          <p:nvPr>
            <p:ph type="ftr" sz="quarter" idx="11"/>
          </p:nvPr>
        </p:nvSpPr>
        <p:spPr/>
        <p:txBody>
          <a:bodyPr/>
          <a:lstStyle/>
          <a:p>
            <a:r>
              <a:rPr lang="en-US"/>
              <a:t>Laura Terrill</a:t>
            </a:r>
          </a:p>
        </p:txBody>
      </p:sp>
      <p:sp>
        <p:nvSpPr>
          <p:cNvPr id="9" name="TextBox 8"/>
          <p:cNvSpPr txBox="1"/>
          <p:nvPr/>
        </p:nvSpPr>
        <p:spPr>
          <a:xfrm>
            <a:off x="6218785" y="3683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a:solidFill>
                  <a:schemeClr val="bg1"/>
                </a:solidFill>
              </a:rPr>
              <a:t>There is or there isn’t….. </a:t>
            </a:r>
            <a:endParaRPr lang="en-US" sz="2000">
              <a:solidFill>
                <a:schemeClr val="bg1"/>
              </a:solidFill>
            </a:endParaRPr>
          </a:p>
        </p:txBody>
      </p:sp>
      <p:pic>
        <p:nvPicPr>
          <p:cNvPr id="13" name="Picture 12" descr="b9cbecbb0d96f7ced49f6a615fcee8e8.jpg"/>
          <p:cNvPicPr>
            <a:picLocks noChangeAspect="1"/>
          </p:cNvPicPr>
          <p:nvPr/>
        </p:nvPicPr>
        <p:blipFill>
          <a:blip r:embed="rId3"/>
          <a:stretch>
            <a:fillRect/>
          </a:stretch>
        </p:blipFill>
        <p:spPr>
          <a:xfrm>
            <a:off x="368915" y="1628389"/>
            <a:ext cx="2520794" cy="1892808"/>
          </a:xfrm>
          <a:prstGeom prst="rect">
            <a:avLst/>
          </a:prstGeom>
        </p:spPr>
      </p:pic>
      <p:sp>
        <p:nvSpPr>
          <p:cNvPr id="16" name="TextBox 15"/>
          <p:cNvSpPr txBox="1"/>
          <p:nvPr/>
        </p:nvSpPr>
        <p:spPr>
          <a:xfrm>
            <a:off x="940171" y="3630138"/>
            <a:ext cx="1317037"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tx1"/>
                </a:solidFill>
              </a:rPr>
              <a:t>une gare</a:t>
            </a:r>
          </a:p>
        </p:txBody>
      </p:sp>
      <p:grpSp>
        <p:nvGrpSpPr>
          <p:cNvPr id="22" name="Group 21"/>
          <p:cNvGrpSpPr/>
          <p:nvPr/>
        </p:nvGrpSpPr>
        <p:grpSpPr>
          <a:xfrm>
            <a:off x="1289511" y="4315968"/>
            <a:ext cx="4929274" cy="2112264"/>
            <a:chOff x="6147081" y="2743987"/>
            <a:chExt cx="4929274" cy="2112264"/>
          </a:xfrm>
        </p:grpSpPr>
        <p:pic>
          <p:nvPicPr>
            <p:cNvPr id="11" name="Picture 10" descr="images-5.jpeg"/>
            <p:cNvPicPr>
              <a:picLocks noChangeAspect="1"/>
            </p:cNvPicPr>
            <p:nvPr/>
          </p:nvPicPr>
          <p:blipFill>
            <a:blip r:embed="rId4"/>
            <a:stretch>
              <a:fillRect/>
            </a:stretch>
          </p:blipFill>
          <p:spPr>
            <a:xfrm>
              <a:off x="6147081" y="2743987"/>
              <a:ext cx="3244251" cy="2112264"/>
            </a:xfrm>
            <a:prstGeom prst="rect">
              <a:avLst/>
            </a:prstGeom>
          </p:spPr>
        </p:pic>
        <p:sp>
          <p:nvSpPr>
            <p:cNvPr id="18" name="TextBox 17"/>
            <p:cNvSpPr txBox="1"/>
            <p:nvPr/>
          </p:nvSpPr>
          <p:spPr>
            <a:xfrm>
              <a:off x="9692292" y="3800119"/>
              <a:ext cx="1384063"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tx1"/>
                  </a:solidFill>
                </a:rPr>
                <a:t>un fleuve</a:t>
              </a:r>
            </a:p>
          </p:txBody>
        </p:sp>
      </p:grpSp>
      <p:pic>
        <p:nvPicPr>
          <p:cNvPr id="14" name="Picture 13" descr="images-8.jpeg"/>
          <p:cNvPicPr>
            <a:picLocks noChangeAspect="1"/>
          </p:cNvPicPr>
          <p:nvPr/>
        </p:nvPicPr>
        <p:blipFill>
          <a:blip r:embed="rId5"/>
          <a:stretch>
            <a:fillRect/>
          </a:stretch>
        </p:blipFill>
        <p:spPr>
          <a:xfrm>
            <a:off x="6396585" y="1838701"/>
            <a:ext cx="2528340" cy="1682496"/>
          </a:xfrm>
          <a:prstGeom prst="rect">
            <a:avLst/>
          </a:prstGeom>
        </p:spPr>
      </p:pic>
      <p:sp>
        <p:nvSpPr>
          <p:cNvPr id="15" name="TextBox 14"/>
          <p:cNvSpPr txBox="1"/>
          <p:nvPr/>
        </p:nvSpPr>
        <p:spPr>
          <a:xfrm>
            <a:off x="6740702" y="3630138"/>
            <a:ext cx="1603324"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chemeClr val="tx1"/>
                </a:solidFill>
              </a:rPr>
              <a:t>une piscine</a:t>
            </a:r>
          </a:p>
        </p:txBody>
      </p:sp>
      <p:sp>
        <p:nvSpPr>
          <p:cNvPr id="23" name="TextBox 22"/>
          <p:cNvSpPr txBox="1"/>
          <p:nvPr/>
        </p:nvSpPr>
        <p:spPr>
          <a:xfrm>
            <a:off x="4017480" y="3630138"/>
            <a:ext cx="1451539" cy="461665"/>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2400">
                <a:solidFill>
                  <a:srgbClr val="FFFFFF"/>
                </a:solidFill>
              </a:rPr>
              <a:t>une plage</a:t>
            </a:r>
          </a:p>
        </p:txBody>
      </p:sp>
      <p:grpSp>
        <p:nvGrpSpPr>
          <p:cNvPr id="24" name="Group 16"/>
          <p:cNvGrpSpPr/>
          <p:nvPr/>
        </p:nvGrpSpPr>
        <p:grpSpPr>
          <a:xfrm>
            <a:off x="3451802" y="1648615"/>
            <a:ext cx="2582895" cy="1892808"/>
            <a:chOff x="6244185" y="1789115"/>
            <a:chExt cx="2582895" cy="1892808"/>
          </a:xfrm>
        </p:grpSpPr>
        <p:pic>
          <p:nvPicPr>
            <p:cNvPr id="25" name="Picture 24" descr="Unknown-1.jpeg"/>
            <p:cNvPicPr>
              <a:picLocks noChangeAspect="1"/>
            </p:cNvPicPr>
            <p:nvPr/>
          </p:nvPicPr>
          <p:blipFill>
            <a:blip r:embed="rId6"/>
            <a:stretch>
              <a:fillRect/>
            </a:stretch>
          </p:blipFill>
          <p:spPr>
            <a:xfrm>
              <a:off x="6244185" y="1789115"/>
              <a:ext cx="2582895" cy="1892808"/>
            </a:xfrm>
            <a:prstGeom prst="rect">
              <a:avLst/>
            </a:prstGeom>
          </p:spPr>
        </p:pic>
        <p:sp>
          <p:nvSpPr>
            <p:cNvPr id="26" name="TextBox 25"/>
            <p:cNvSpPr txBox="1"/>
            <p:nvPr/>
          </p:nvSpPr>
          <p:spPr>
            <a:xfrm>
              <a:off x="7326145" y="2095500"/>
              <a:ext cx="730188" cy="1446550"/>
            </a:xfrm>
            <a:prstGeom prst="rect">
              <a:avLst/>
            </a:prstGeom>
            <a:noFill/>
          </p:spPr>
          <p:txBody>
            <a:bodyPr wrap="none" rtlCol="0">
              <a:spAutoFit/>
            </a:bodyPr>
            <a:lstStyle/>
            <a:p>
              <a:r>
                <a:rPr lang="en-US" sz="8800">
                  <a:solidFill>
                    <a:srgbClr val="FF0000"/>
                  </a:solidFill>
                </a:rPr>
                <a:t>x</a:t>
              </a:r>
            </a:p>
          </p:txBody>
        </p:sp>
      </p:grpSp>
      <p:sp>
        <p:nvSpPr>
          <p:cNvPr id="17" name="Slide Number Placeholder 16"/>
          <p:cNvSpPr>
            <a:spLocks noGrp="1"/>
          </p:cNvSpPr>
          <p:nvPr>
            <p:ph type="sldNum" sz="quarter" idx="12"/>
          </p:nvPr>
        </p:nvSpPr>
        <p:spPr/>
        <p:txBody>
          <a:bodyPr>
            <a:normAutofit/>
          </a:bodyPr>
          <a:lstStyle/>
          <a:p>
            <a:fld id="{74C2F60E-34D8-DD42-93FD-7BD7AE432328}" type="slidenum">
              <a:rPr lang="en-US"/>
              <a:pPr/>
              <a:t>28</a:t>
            </a:fld>
            <a:endParaRPr lang="en-US"/>
          </a:p>
        </p:txBody>
      </p:sp>
    </p:spTree>
    <p:extLst>
      <p:ext uri="{BB962C8B-B14F-4D97-AF65-F5344CB8AC3E}">
        <p14:creationId xmlns:p14="http://schemas.microsoft.com/office/powerpoint/2010/main" val="123115939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Tu aimes Angers?</a:t>
            </a:r>
          </a:p>
        </p:txBody>
      </p:sp>
      <p:sp>
        <p:nvSpPr>
          <p:cNvPr id="3" name="Footer Placeholder 2"/>
          <p:cNvSpPr>
            <a:spLocks noGrp="1"/>
          </p:cNvSpPr>
          <p:nvPr>
            <p:ph type="ftr" sz="quarter" idx="11"/>
          </p:nvPr>
        </p:nvSpPr>
        <p:spPr/>
        <p:txBody>
          <a:bodyPr/>
          <a:lstStyle/>
          <a:p>
            <a:r>
              <a:rPr lang="en-US"/>
              <a:t>Laura Terrill</a:t>
            </a:r>
          </a:p>
        </p:txBody>
      </p:sp>
      <p:sp>
        <p:nvSpPr>
          <p:cNvPr id="4" name="Content Placeholder 3"/>
          <p:cNvSpPr>
            <a:spLocks noGrp="1"/>
          </p:cNvSpPr>
          <p:nvPr>
            <p:ph sz="quarter" idx="1"/>
          </p:nvPr>
        </p:nvSpPr>
        <p:spPr>
          <a:xfrm>
            <a:off x="734325" y="1538604"/>
            <a:ext cx="7675350" cy="4351338"/>
          </a:xfrm>
        </p:spPr>
        <p:txBody>
          <a:bodyPr/>
          <a:lstStyle/>
          <a:p>
            <a:r>
              <a:rPr lang="en-US"/>
              <a:t>Oui, parce qu’il y a ______________.</a:t>
            </a:r>
          </a:p>
          <a:p>
            <a:r>
              <a:rPr lang="en-US"/>
              <a:t>Non, parce qu’il n’y a pas de _____________.</a:t>
            </a:r>
          </a:p>
        </p:txBody>
      </p:sp>
      <p:pic>
        <p:nvPicPr>
          <p:cNvPr id="5" name="Picture 4" descr="images-4.jpeg"/>
          <p:cNvPicPr>
            <a:picLocks noChangeAspect="1"/>
          </p:cNvPicPr>
          <p:nvPr/>
        </p:nvPicPr>
        <p:blipFill>
          <a:blip r:embed="rId2"/>
          <a:stretch>
            <a:fillRect/>
          </a:stretch>
        </p:blipFill>
        <p:spPr>
          <a:xfrm>
            <a:off x="0" y="2718218"/>
            <a:ext cx="2191734" cy="2926080"/>
          </a:xfrm>
          <a:prstGeom prst="rect">
            <a:avLst/>
          </a:prstGeom>
        </p:spPr>
      </p:pic>
      <p:pic>
        <p:nvPicPr>
          <p:cNvPr id="7" name="Picture 6" descr="Unknown-2.jpeg"/>
          <p:cNvPicPr>
            <a:picLocks noChangeAspect="1"/>
          </p:cNvPicPr>
          <p:nvPr/>
        </p:nvPicPr>
        <p:blipFill>
          <a:blip r:embed="rId3"/>
          <a:stretch>
            <a:fillRect/>
          </a:stretch>
        </p:blipFill>
        <p:spPr>
          <a:xfrm>
            <a:off x="0" y="5309250"/>
            <a:ext cx="3024788" cy="1371600"/>
          </a:xfrm>
          <a:prstGeom prst="rect">
            <a:avLst/>
          </a:prstGeom>
        </p:spPr>
      </p:pic>
      <p:pic>
        <p:nvPicPr>
          <p:cNvPr id="8" name="Picture 7" descr="images-8.jpeg"/>
          <p:cNvPicPr>
            <a:picLocks noChangeAspect="1"/>
          </p:cNvPicPr>
          <p:nvPr/>
        </p:nvPicPr>
        <p:blipFill>
          <a:blip r:embed="rId4"/>
          <a:stretch>
            <a:fillRect/>
          </a:stretch>
        </p:blipFill>
        <p:spPr>
          <a:xfrm>
            <a:off x="4254838" y="5048694"/>
            <a:ext cx="2528340" cy="1682496"/>
          </a:xfrm>
          <a:prstGeom prst="rect">
            <a:avLst/>
          </a:prstGeom>
        </p:spPr>
      </p:pic>
      <p:sp>
        <p:nvSpPr>
          <p:cNvPr id="10" name="TextBox 9"/>
          <p:cNvSpPr txBox="1"/>
          <p:nvPr/>
        </p:nvSpPr>
        <p:spPr>
          <a:xfrm>
            <a:off x="6142585" y="3683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a:solidFill>
                  <a:schemeClr val="bg1"/>
                </a:solidFill>
              </a:rPr>
              <a:t>There is or there isn’t….. </a:t>
            </a:r>
            <a:endParaRPr lang="en-US" sz="2000">
              <a:solidFill>
                <a:schemeClr val="bg1"/>
              </a:solidFill>
            </a:endParaRPr>
          </a:p>
        </p:txBody>
      </p:sp>
      <p:pic>
        <p:nvPicPr>
          <p:cNvPr id="11" name="Picture 10" descr="b9cbecbb0d96f7ced49f6a615fcee8e8.jpg"/>
          <p:cNvPicPr>
            <a:picLocks noChangeAspect="1"/>
          </p:cNvPicPr>
          <p:nvPr/>
        </p:nvPicPr>
        <p:blipFill>
          <a:blip r:embed="rId5"/>
          <a:stretch>
            <a:fillRect/>
          </a:stretch>
        </p:blipFill>
        <p:spPr>
          <a:xfrm>
            <a:off x="2191734" y="2917586"/>
            <a:ext cx="2764348" cy="2075688"/>
          </a:xfrm>
          <a:prstGeom prst="rect">
            <a:avLst/>
          </a:prstGeom>
        </p:spPr>
      </p:pic>
      <p:pic>
        <p:nvPicPr>
          <p:cNvPr id="9" name="Picture 8" descr="Unknown-1.jpeg"/>
          <p:cNvPicPr>
            <a:picLocks noChangeAspect="1"/>
          </p:cNvPicPr>
          <p:nvPr/>
        </p:nvPicPr>
        <p:blipFill>
          <a:blip r:embed="rId6"/>
          <a:stretch>
            <a:fillRect/>
          </a:stretch>
        </p:blipFill>
        <p:spPr>
          <a:xfrm>
            <a:off x="4956082" y="2830718"/>
            <a:ext cx="2458119" cy="1801368"/>
          </a:xfrm>
          <a:prstGeom prst="rect">
            <a:avLst/>
          </a:prstGeom>
        </p:spPr>
      </p:pic>
      <p:pic>
        <p:nvPicPr>
          <p:cNvPr id="6" name="Picture 5" descr="images-2.jpeg"/>
          <p:cNvPicPr>
            <a:picLocks noChangeAspect="1"/>
          </p:cNvPicPr>
          <p:nvPr/>
        </p:nvPicPr>
        <p:blipFill>
          <a:blip r:embed="rId7"/>
          <a:stretch>
            <a:fillRect/>
          </a:stretch>
        </p:blipFill>
        <p:spPr>
          <a:xfrm>
            <a:off x="2191734" y="5147754"/>
            <a:ext cx="2063104" cy="1545336"/>
          </a:xfrm>
          <a:prstGeom prst="rect">
            <a:avLst/>
          </a:prstGeom>
        </p:spPr>
      </p:pic>
      <p:pic>
        <p:nvPicPr>
          <p:cNvPr id="16" name="Picture 15" descr="images-5.jpeg"/>
          <p:cNvPicPr>
            <a:picLocks noChangeAspect="1"/>
          </p:cNvPicPr>
          <p:nvPr/>
        </p:nvPicPr>
        <p:blipFill>
          <a:blip r:embed="rId8"/>
          <a:stretch>
            <a:fillRect/>
          </a:stretch>
        </p:blipFill>
        <p:spPr>
          <a:xfrm>
            <a:off x="6142585" y="4620323"/>
            <a:ext cx="3244251" cy="2112264"/>
          </a:xfrm>
          <a:prstGeom prst="rect">
            <a:avLst/>
          </a:prstGeom>
        </p:spPr>
      </p:pic>
      <p:pic>
        <p:nvPicPr>
          <p:cNvPr id="13" name="Picture 12" descr="f0c55ae49e8745fe583d5ea5894b1899.jpg"/>
          <p:cNvPicPr>
            <a:picLocks noChangeAspect="1"/>
          </p:cNvPicPr>
          <p:nvPr/>
        </p:nvPicPr>
        <p:blipFill>
          <a:blip r:embed="rId9"/>
          <a:stretch>
            <a:fillRect/>
          </a:stretch>
        </p:blipFill>
        <p:spPr>
          <a:xfrm>
            <a:off x="6997446" y="1770014"/>
            <a:ext cx="2146554" cy="2862072"/>
          </a:xfrm>
          <a:prstGeom prst="rect">
            <a:avLst/>
          </a:prstGeom>
        </p:spPr>
      </p:pic>
      <p:sp>
        <p:nvSpPr>
          <p:cNvPr id="14" name="Slide Number Placeholder 13"/>
          <p:cNvSpPr>
            <a:spLocks noGrp="1"/>
          </p:cNvSpPr>
          <p:nvPr>
            <p:ph type="sldNum" sz="quarter" idx="12"/>
          </p:nvPr>
        </p:nvSpPr>
        <p:spPr/>
        <p:txBody>
          <a:bodyPr>
            <a:normAutofit/>
          </a:bodyPr>
          <a:lstStyle/>
          <a:p>
            <a:fld id="{74C2F60E-34D8-DD42-93FD-7BD7AE432328}" type="slidenum">
              <a:rPr lang="en-US"/>
              <a:pPr/>
              <a:t>29</a:t>
            </a:fld>
            <a:endParaRPr lang="en-US"/>
          </a:p>
        </p:txBody>
      </p:sp>
    </p:spTree>
    <p:extLst>
      <p:ext uri="{BB962C8B-B14F-4D97-AF65-F5344CB8AC3E}">
        <p14:creationId xmlns:p14="http://schemas.microsoft.com/office/powerpoint/2010/main" val="11562931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lterrillhamden.wikispaces.com</a:t>
            </a:r>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41991" y="1391584"/>
            <a:ext cx="7273359" cy="5263873"/>
          </a:xfrm>
        </p:spPr>
      </p:pic>
      <p:sp>
        <p:nvSpPr>
          <p:cNvPr id="4" name="Footer Placeholder 3"/>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36538882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a:t>Laura Terrill</a:t>
            </a:r>
          </a:p>
        </p:txBody>
      </p:sp>
      <p:pic>
        <p:nvPicPr>
          <p:cNvPr id="5" name="Picture 4" descr="images-4.jpeg"/>
          <p:cNvPicPr>
            <a:picLocks noChangeAspect="1"/>
          </p:cNvPicPr>
          <p:nvPr/>
        </p:nvPicPr>
        <p:blipFill>
          <a:blip r:embed="rId2"/>
          <a:stretch>
            <a:fillRect/>
          </a:stretch>
        </p:blipFill>
        <p:spPr>
          <a:xfrm>
            <a:off x="75185" y="1919088"/>
            <a:ext cx="2191734" cy="2926080"/>
          </a:xfrm>
          <a:prstGeom prst="rect">
            <a:avLst/>
          </a:prstGeom>
        </p:spPr>
      </p:pic>
      <p:pic>
        <p:nvPicPr>
          <p:cNvPr id="7" name="Picture 6" descr="Unknown-2.jpeg"/>
          <p:cNvPicPr>
            <a:picLocks noChangeAspect="1"/>
          </p:cNvPicPr>
          <p:nvPr/>
        </p:nvPicPr>
        <p:blipFill>
          <a:blip r:embed="rId3"/>
          <a:stretch>
            <a:fillRect/>
          </a:stretch>
        </p:blipFill>
        <p:spPr>
          <a:xfrm>
            <a:off x="0" y="5309250"/>
            <a:ext cx="3024788" cy="1371600"/>
          </a:xfrm>
          <a:prstGeom prst="rect">
            <a:avLst/>
          </a:prstGeom>
        </p:spPr>
      </p:pic>
      <p:pic>
        <p:nvPicPr>
          <p:cNvPr id="8" name="Picture 7" descr="images-8.jpeg"/>
          <p:cNvPicPr>
            <a:picLocks noChangeAspect="1"/>
          </p:cNvPicPr>
          <p:nvPr/>
        </p:nvPicPr>
        <p:blipFill>
          <a:blip r:embed="rId4"/>
          <a:stretch>
            <a:fillRect/>
          </a:stretch>
        </p:blipFill>
        <p:spPr>
          <a:xfrm>
            <a:off x="4254838" y="5048694"/>
            <a:ext cx="2528340" cy="1682496"/>
          </a:xfrm>
          <a:prstGeom prst="rect">
            <a:avLst/>
          </a:prstGeom>
        </p:spPr>
      </p:pic>
      <p:sp>
        <p:nvSpPr>
          <p:cNvPr id="10" name="TextBox 9"/>
          <p:cNvSpPr txBox="1"/>
          <p:nvPr/>
        </p:nvSpPr>
        <p:spPr>
          <a:xfrm>
            <a:off x="6142585" y="368300"/>
            <a:ext cx="2899815" cy="707886"/>
          </a:xfrm>
          <a:prstGeom prst="rect">
            <a:avLst/>
          </a:prstGeom>
          <a:ln/>
        </p:spPr>
        <p:style>
          <a:lnRef idx="1">
            <a:schemeClr val="accent3"/>
          </a:lnRef>
          <a:fillRef idx="2">
            <a:schemeClr val="accent3"/>
          </a:fillRef>
          <a:effectRef idx="1">
            <a:schemeClr val="accent3"/>
          </a:effectRef>
          <a:fontRef idx="minor">
            <a:schemeClr val="dk1"/>
          </a:fontRef>
        </p:style>
        <p:txBody>
          <a:bodyPr wrap="square" rtlCol="0">
            <a:spAutoFit/>
          </a:bodyPr>
          <a:lstStyle/>
          <a:p>
            <a:r>
              <a:rPr lang="en-US" sz="2000" i="1">
                <a:solidFill>
                  <a:schemeClr val="bg1"/>
                </a:solidFill>
              </a:rPr>
              <a:t>Places in a city…</a:t>
            </a:r>
          </a:p>
          <a:p>
            <a:r>
              <a:rPr lang="en-US" sz="2000" i="1">
                <a:solidFill>
                  <a:schemeClr val="bg1"/>
                </a:solidFill>
              </a:rPr>
              <a:t>There is or there isn’t….. </a:t>
            </a:r>
            <a:endParaRPr lang="en-US" sz="2000">
              <a:solidFill>
                <a:schemeClr val="bg1"/>
              </a:solidFill>
            </a:endParaRPr>
          </a:p>
        </p:txBody>
      </p:sp>
      <p:pic>
        <p:nvPicPr>
          <p:cNvPr id="11" name="Picture 10" descr="b9cbecbb0d96f7ced49f6a615fcee8e8.jpg"/>
          <p:cNvPicPr>
            <a:picLocks noChangeAspect="1"/>
          </p:cNvPicPr>
          <p:nvPr/>
        </p:nvPicPr>
        <p:blipFill>
          <a:blip r:embed="rId5"/>
          <a:stretch>
            <a:fillRect/>
          </a:stretch>
        </p:blipFill>
        <p:spPr>
          <a:xfrm>
            <a:off x="2261544" y="2401976"/>
            <a:ext cx="2764348" cy="2075688"/>
          </a:xfrm>
          <a:prstGeom prst="rect">
            <a:avLst/>
          </a:prstGeom>
        </p:spPr>
      </p:pic>
      <p:pic>
        <p:nvPicPr>
          <p:cNvPr id="9" name="Picture 8" descr="Unknown-1.jpeg"/>
          <p:cNvPicPr>
            <a:picLocks noChangeAspect="1"/>
          </p:cNvPicPr>
          <p:nvPr/>
        </p:nvPicPr>
        <p:blipFill>
          <a:blip r:embed="rId6"/>
          <a:stretch>
            <a:fillRect/>
          </a:stretch>
        </p:blipFill>
        <p:spPr>
          <a:xfrm>
            <a:off x="4913525" y="2533440"/>
            <a:ext cx="2458119" cy="1801368"/>
          </a:xfrm>
          <a:prstGeom prst="rect">
            <a:avLst/>
          </a:prstGeom>
        </p:spPr>
      </p:pic>
      <p:pic>
        <p:nvPicPr>
          <p:cNvPr id="6" name="Picture 5" descr="images-2.jpeg"/>
          <p:cNvPicPr>
            <a:picLocks noChangeAspect="1"/>
          </p:cNvPicPr>
          <p:nvPr/>
        </p:nvPicPr>
        <p:blipFill>
          <a:blip r:embed="rId7"/>
          <a:stretch>
            <a:fillRect/>
          </a:stretch>
        </p:blipFill>
        <p:spPr>
          <a:xfrm>
            <a:off x="2191734" y="5147754"/>
            <a:ext cx="2063104" cy="1545336"/>
          </a:xfrm>
          <a:prstGeom prst="rect">
            <a:avLst/>
          </a:prstGeom>
        </p:spPr>
      </p:pic>
      <p:pic>
        <p:nvPicPr>
          <p:cNvPr id="16" name="Picture 15" descr="images-5.jpeg"/>
          <p:cNvPicPr>
            <a:picLocks noChangeAspect="1"/>
          </p:cNvPicPr>
          <p:nvPr/>
        </p:nvPicPr>
        <p:blipFill>
          <a:blip r:embed="rId8"/>
          <a:stretch>
            <a:fillRect/>
          </a:stretch>
        </p:blipFill>
        <p:spPr>
          <a:xfrm>
            <a:off x="6142585" y="4620323"/>
            <a:ext cx="3244251" cy="2112264"/>
          </a:xfrm>
          <a:prstGeom prst="rect">
            <a:avLst/>
          </a:prstGeom>
        </p:spPr>
      </p:pic>
      <p:pic>
        <p:nvPicPr>
          <p:cNvPr id="13" name="Picture 12" descr="f0c55ae49e8745fe583d5ea5894b1899.jpg"/>
          <p:cNvPicPr>
            <a:picLocks noChangeAspect="1"/>
          </p:cNvPicPr>
          <p:nvPr/>
        </p:nvPicPr>
        <p:blipFill>
          <a:blip r:embed="rId9"/>
          <a:stretch>
            <a:fillRect/>
          </a:stretch>
        </p:blipFill>
        <p:spPr>
          <a:xfrm>
            <a:off x="6997446" y="1770014"/>
            <a:ext cx="2146554" cy="2862072"/>
          </a:xfrm>
          <a:prstGeom prst="rect">
            <a:avLst/>
          </a:prstGeom>
        </p:spPr>
      </p:pic>
      <p:sp>
        <p:nvSpPr>
          <p:cNvPr id="15" name="TextBox 14"/>
          <p:cNvSpPr txBox="1"/>
          <p:nvPr/>
        </p:nvSpPr>
        <p:spPr>
          <a:xfrm>
            <a:off x="805660" y="368300"/>
            <a:ext cx="3809761" cy="707886"/>
          </a:xfrm>
          <a:prstGeom prst="rect">
            <a:avLst/>
          </a:prstGeom>
        </p:spPr>
        <p:style>
          <a:lnRef idx="1">
            <a:schemeClr val="accent1"/>
          </a:lnRef>
          <a:fillRef idx="3">
            <a:schemeClr val="accent1"/>
          </a:fillRef>
          <a:effectRef idx="2">
            <a:schemeClr val="accent1"/>
          </a:effectRef>
          <a:fontRef idx="minor">
            <a:schemeClr val="lt1"/>
          </a:fontRef>
        </p:style>
        <p:txBody>
          <a:bodyPr wrap="none" rtlCol="0">
            <a:spAutoFit/>
          </a:bodyPr>
          <a:lstStyle/>
          <a:p>
            <a:r>
              <a:rPr lang="en-US" sz="4000"/>
              <a:t>Discutez Angers.</a:t>
            </a:r>
          </a:p>
        </p:txBody>
      </p:sp>
      <p:sp>
        <p:nvSpPr>
          <p:cNvPr id="14" name="Slide Number Placeholder 13"/>
          <p:cNvSpPr>
            <a:spLocks noGrp="1"/>
          </p:cNvSpPr>
          <p:nvPr>
            <p:ph type="sldNum" sz="quarter" idx="12"/>
          </p:nvPr>
        </p:nvSpPr>
        <p:spPr/>
        <p:txBody>
          <a:bodyPr>
            <a:normAutofit/>
          </a:bodyPr>
          <a:lstStyle/>
          <a:p>
            <a:fld id="{74C2F60E-34D8-DD42-93FD-7BD7AE432328}" type="slidenum">
              <a:rPr lang="en-US"/>
              <a:pPr/>
              <a:t>30</a:t>
            </a:fld>
            <a:endParaRPr lang="en-US"/>
          </a:p>
        </p:txBody>
      </p:sp>
    </p:spTree>
    <p:extLst>
      <p:ext uri="{BB962C8B-B14F-4D97-AF65-F5344CB8AC3E}">
        <p14:creationId xmlns:p14="http://schemas.microsoft.com/office/powerpoint/2010/main" val="12386940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Comment est Angers?</a:t>
            </a:r>
          </a:p>
        </p:txBody>
      </p:sp>
      <p:sp>
        <p:nvSpPr>
          <p:cNvPr id="5" name="Content Placeholder 4"/>
          <p:cNvSpPr>
            <a:spLocks noGrp="1"/>
          </p:cNvSpPr>
          <p:nvPr>
            <p:ph sz="quarter" idx="1"/>
          </p:nvPr>
        </p:nvSpPr>
        <p:spPr/>
        <p:txBody>
          <a:bodyPr>
            <a:normAutofit/>
          </a:bodyPr>
          <a:lstStyle/>
          <a:p>
            <a:pPr marL="0" indent="0">
              <a:spcBef>
                <a:spcPts val="0"/>
              </a:spcBef>
              <a:buNone/>
            </a:pPr>
            <a:r>
              <a:rPr lang="en-US"/>
              <a:t>J'y vis depuis que j'ai 18ans, (et j'en ai 43)</a:t>
            </a:r>
          </a:p>
          <a:p>
            <a:pPr marL="0" indent="0">
              <a:spcBef>
                <a:spcPts val="0"/>
              </a:spcBef>
              <a:buNone/>
            </a:pPr>
            <a:r>
              <a:rPr lang="en-US"/>
              <a:t>C'est une ville calme, très bien achalandée si tu aimes les petites boutiques, il y en a pour tout les gouts du baba-cool aux très chic..ecoles dans tous les coins de la villes, cuisine scolaire public, bien d'après mes enfants qui y mange tous les jours..Bars, je ne les fréquente pas mais je sais qu'il y a de tout aussi…Restaus , (que l'embaras du choix, marocains, turc, végétaliens, canadiens, médiéval, resto à viande etc..) Pour aller à la mer, nous y allons souvent , il faut 1h15 direct par l'autoroute pour te rendre sur la cote atlantique</a:t>
            </a:r>
            <a:r>
              <a:rPr lang="is-IS"/>
              <a:t>…</a:t>
            </a:r>
            <a:r>
              <a:rPr lang="en-US"/>
              <a:t>voilà ce que je peux te dire..</a:t>
            </a:r>
          </a:p>
          <a:p>
            <a:pPr marL="0" indent="0">
              <a:spcBef>
                <a:spcPts val="0"/>
              </a:spcBef>
              <a:buNone/>
            </a:pPr>
            <a:r>
              <a:rPr lang="en-US"/>
              <a:t>Bis CLo</a:t>
            </a:r>
          </a:p>
          <a:p>
            <a:endParaRPr lang="en-US"/>
          </a:p>
        </p:txBody>
      </p:sp>
      <p:sp>
        <p:nvSpPr>
          <p:cNvPr id="6" name="TextBox 5"/>
          <p:cNvSpPr txBox="1"/>
          <p:nvPr/>
        </p:nvSpPr>
        <p:spPr>
          <a:xfrm rot="10800000" flipV="1">
            <a:off x="2501368" y="5834390"/>
            <a:ext cx="6264680" cy="523220"/>
          </a:xfrm>
          <a:prstGeom prst="rect">
            <a:avLst/>
          </a:prstGeom>
          <a:noFill/>
        </p:spPr>
        <p:txBody>
          <a:bodyPr wrap="square" rtlCol="0">
            <a:spAutoFit/>
          </a:bodyPr>
          <a:lstStyle/>
          <a:p>
            <a:pPr algn="r"/>
            <a:r>
              <a:rPr lang="en-US" sz="1400"/>
              <a:t>http://forum.aufeminin.com/forum/preschezvous19/__f1943_preschezvous19-C-est-comment-angers-quelle-distance-par-rapport-a-la-mer.html</a:t>
            </a:r>
          </a:p>
        </p:txBody>
      </p:sp>
      <p:sp>
        <p:nvSpPr>
          <p:cNvPr id="8" name="Footer Placeholder 7"/>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31</a:t>
            </a:fld>
            <a:endParaRPr lang="en-US"/>
          </a:p>
        </p:txBody>
      </p:sp>
    </p:spTree>
    <p:extLst>
      <p:ext uri="{BB962C8B-B14F-4D97-AF65-F5344CB8AC3E}">
        <p14:creationId xmlns:p14="http://schemas.microsoft.com/office/powerpoint/2010/main" val="195617086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Comment est Angers?</a:t>
            </a:r>
          </a:p>
        </p:txBody>
      </p:sp>
      <p:sp>
        <p:nvSpPr>
          <p:cNvPr id="5" name="Content Placeholder 4"/>
          <p:cNvSpPr>
            <a:spLocks noGrp="1"/>
          </p:cNvSpPr>
          <p:nvPr>
            <p:ph sz="quarter" idx="1"/>
          </p:nvPr>
        </p:nvSpPr>
        <p:spPr/>
        <p:txBody>
          <a:bodyPr>
            <a:normAutofit/>
          </a:bodyPr>
          <a:lstStyle/>
          <a:p>
            <a:pPr marL="0" indent="0">
              <a:spcBef>
                <a:spcPts val="0"/>
              </a:spcBef>
              <a:buNone/>
            </a:pPr>
            <a:r>
              <a:rPr lang="en-US"/>
              <a:t>I have been living here since I was 18 years old, (and I am 43)</a:t>
            </a:r>
          </a:p>
          <a:p>
            <a:pPr marL="0" indent="0">
              <a:spcBef>
                <a:spcPts val="0"/>
              </a:spcBef>
              <a:buNone/>
            </a:pPr>
            <a:r>
              <a:rPr lang="en-US"/>
              <a:t>It is a quiet town, very well stocked if you love the little shops, there is something for all tastes of hippie with very chic..schools in every corner of the city, public school cafeterias, good according to my children who eat there every day ..Bars, I do not frequent them but I know there are many... restaurants (so many choices, Moroccan, Turkish, vegan, Canadian, medieval, meat restaurant etc ..) To go to the sea, we go often, it takes 1:15 by highway to get you to the Atlantic coast ..</a:t>
            </a:r>
          </a:p>
          <a:p>
            <a:pPr marL="0" indent="0">
              <a:spcBef>
                <a:spcPts val="0"/>
              </a:spcBef>
              <a:buNone/>
            </a:pPr>
            <a:r>
              <a:rPr lang="en-US"/>
              <a:t>this is what I can tell you ..</a:t>
            </a:r>
          </a:p>
          <a:p>
            <a:pPr marL="0" indent="0">
              <a:spcBef>
                <a:spcPts val="0"/>
              </a:spcBef>
              <a:buNone/>
            </a:pPr>
            <a:r>
              <a:rPr lang="en-US"/>
              <a:t>Kisses CLo</a:t>
            </a:r>
          </a:p>
        </p:txBody>
      </p:sp>
      <p:sp>
        <p:nvSpPr>
          <p:cNvPr id="6" name="TextBox 5"/>
          <p:cNvSpPr txBox="1"/>
          <p:nvPr/>
        </p:nvSpPr>
        <p:spPr>
          <a:xfrm rot="10800000" flipV="1">
            <a:off x="2501368" y="5834390"/>
            <a:ext cx="6264680" cy="523220"/>
          </a:xfrm>
          <a:prstGeom prst="rect">
            <a:avLst/>
          </a:prstGeom>
          <a:noFill/>
        </p:spPr>
        <p:txBody>
          <a:bodyPr wrap="square" rtlCol="0">
            <a:spAutoFit/>
          </a:bodyPr>
          <a:lstStyle/>
          <a:p>
            <a:pPr algn="r"/>
            <a:r>
              <a:rPr lang="en-US" sz="1400"/>
              <a:t>http://forum.aufeminin.com/forum/preschezvous19/__f1943_preschezvous19-C-est-comment-angers-quelle-distance-par-rapport-a-la-mer.html</a:t>
            </a:r>
          </a:p>
        </p:txBody>
      </p:sp>
      <p:sp>
        <p:nvSpPr>
          <p:cNvPr id="8" name="Footer Placeholder 7"/>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32</a:t>
            </a:fld>
            <a:endParaRPr lang="en-US"/>
          </a:p>
        </p:txBody>
      </p:sp>
    </p:spTree>
    <p:extLst>
      <p:ext uri="{BB962C8B-B14F-4D97-AF65-F5344CB8AC3E}">
        <p14:creationId xmlns:p14="http://schemas.microsoft.com/office/powerpoint/2010/main" val="15365593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6351" y="298414"/>
            <a:ext cx="7928999" cy="970450"/>
          </a:xfrm>
        </p:spPr>
        <p:txBody>
          <a:bodyPr>
            <a:normAutofit fontScale="90000"/>
          </a:bodyPr>
          <a:lstStyle/>
          <a:p>
            <a:r>
              <a:rPr lang="en-US" dirty="0" smtClean="0"/>
              <a:t>Elicit Performance/Provide Feedback</a:t>
            </a:r>
            <a:endParaRPr lang="en-US" dirty="0"/>
          </a:p>
        </p:txBody>
      </p:sp>
      <p:sp>
        <p:nvSpPr>
          <p:cNvPr id="4" name="Footer Placeholder 3"/>
          <p:cNvSpPr>
            <a:spLocks noGrp="1"/>
          </p:cNvSpPr>
          <p:nvPr>
            <p:ph type="ftr" sz="quarter" idx="11"/>
          </p:nvPr>
        </p:nvSpPr>
        <p:spPr/>
        <p:txBody>
          <a:bodyPr/>
          <a:lstStyle/>
          <a:p>
            <a:r>
              <a:rPr lang="en-US"/>
              <a:t>Laura Terrill</a:t>
            </a:r>
          </a:p>
        </p:txBody>
      </p:sp>
      <p:graphicFrame>
        <p:nvGraphicFramePr>
          <p:cNvPr id="5" name="Table 4"/>
          <p:cNvGraphicFramePr>
            <a:graphicFrameLocks noGrp="1"/>
          </p:cNvGraphicFramePr>
          <p:nvPr>
            <p:extLst>
              <p:ext uri="{D42A27DB-BD31-4B8C-83A1-F6EECF244321}">
                <p14:modId xmlns:p14="http://schemas.microsoft.com/office/powerpoint/2010/main" val="1362010477"/>
              </p:ext>
            </p:extLst>
          </p:nvPr>
        </p:nvGraphicFramePr>
        <p:xfrm>
          <a:off x="569707" y="1284722"/>
          <a:ext cx="7929000" cy="3352800"/>
        </p:xfrm>
        <a:graphic>
          <a:graphicData uri="http://schemas.openxmlformats.org/drawingml/2006/table">
            <a:tbl>
              <a:tblPr firstRow="1" bandRow="1">
                <a:tableStyleId>{5C22544A-7EE6-4342-B048-85BDC9FD1C3A}</a:tableStyleId>
              </a:tblPr>
              <a:tblGrid>
                <a:gridCol w="1411536"/>
                <a:gridCol w="4895616"/>
                <a:gridCol w="1621848"/>
              </a:tblGrid>
              <a:tr h="370840">
                <a:tc>
                  <a:txBody>
                    <a:bodyPr/>
                    <a:lstStyle/>
                    <a:p>
                      <a:pPr algn="ctr"/>
                      <a:r>
                        <a:rPr lang="en-US" sz="2000"/>
                        <a:t>Proof</a:t>
                      </a:r>
                      <a:r>
                        <a:rPr lang="en-US" sz="2000" baseline="0"/>
                        <a:t> </a:t>
                      </a:r>
                    </a:p>
                    <a:p>
                      <a:pPr algn="ctr"/>
                      <a:r>
                        <a:rPr lang="en-US" sz="2000" baseline="0"/>
                        <a:t>for</a:t>
                      </a:r>
                      <a:endParaRPr lang="en-US" sz="2000"/>
                    </a:p>
                  </a:txBody>
                  <a:tcPr/>
                </a:tc>
                <a:tc>
                  <a:txBody>
                    <a:bodyPr/>
                    <a:lstStyle/>
                    <a:p>
                      <a:pPr algn="ctr"/>
                      <a:endParaRPr lang="en-US" sz="2000"/>
                    </a:p>
                  </a:txBody>
                  <a:tcPr/>
                </a:tc>
                <a:tc>
                  <a:txBody>
                    <a:bodyPr/>
                    <a:lstStyle/>
                    <a:p>
                      <a:pPr algn="ctr"/>
                      <a:r>
                        <a:rPr lang="en-US" sz="2000"/>
                        <a:t>Proof against</a:t>
                      </a:r>
                    </a:p>
                  </a:txBody>
                  <a:tcPr/>
                </a:tc>
              </a:tr>
              <a:tr h="370840">
                <a:tc>
                  <a:txBody>
                    <a:bodyPr/>
                    <a:lstStyle/>
                    <a:p>
                      <a:endParaRPr lang="en-US"/>
                    </a:p>
                  </a:txBody>
                  <a:tcPr/>
                </a:tc>
                <a:tc>
                  <a:txBody>
                    <a:bodyPr/>
                    <a:lstStyle/>
                    <a:p>
                      <a:r>
                        <a:rPr lang="en-US" sz="2400"/>
                        <a:t>Clo a 18 ans. </a:t>
                      </a:r>
                      <a:r>
                        <a:rPr lang="en-US" sz="1800" i="1"/>
                        <a:t>(Clo is 18.)</a:t>
                      </a:r>
                    </a:p>
                  </a:txBody>
                  <a:tcPr/>
                </a:tc>
                <a:tc>
                  <a:txBody>
                    <a:bodyPr/>
                    <a:lstStyle/>
                    <a:p>
                      <a:endParaRPr lang="en-US"/>
                    </a:p>
                  </a:txBody>
                  <a:tcPr/>
                </a:tc>
              </a:tr>
              <a:tr h="370840">
                <a:tc>
                  <a:txBody>
                    <a:bodyPr/>
                    <a:lstStyle/>
                    <a:p>
                      <a:endParaRPr lang="en-US"/>
                    </a:p>
                  </a:txBody>
                  <a:tcPr/>
                </a:tc>
                <a:tc>
                  <a:txBody>
                    <a:bodyPr/>
                    <a:lstStyle/>
                    <a:p>
                      <a:r>
                        <a:rPr lang="en-US" sz="2400" b="0"/>
                        <a:t>On peut</a:t>
                      </a:r>
                      <a:r>
                        <a:rPr lang="en-US" sz="2400" b="0" baseline="0"/>
                        <a:t> faire les magasins. </a:t>
                      </a:r>
                      <a:r>
                        <a:rPr lang="en-US" sz="1800" b="0" i="1" baseline="0"/>
                        <a:t>(You can shop.)</a:t>
                      </a:r>
                      <a:endParaRPr lang="en-US" sz="1800" b="0" i="1"/>
                    </a:p>
                  </a:txBody>
                  <a:tcPr/>
                </a:tc>
                <a:tc>
                  <a:txBody>
                    <a:bodyPr/>
                    <a:lstStyle/>
                    <a:p>
                      <a:endParaRPr lang="en-US"/>
                    </a:p>
                  </a:txBody>
                  <a:tcPr/>
                </a:tc>
              </a:tr>
              <a:tr h="370840">
                <a:tc>
                  <a:txBody>
                    <a:bodyPr/>
                    <a:lstStyle/>
                    <a:p>
                      <a:endParaRPr lang="en-US"/>
                    </a:p>
                  </a:txBody>
                  <a:tcPr/>
                </a:tc>
                <a:tc>
                  <a:txBody>
                    <a:bodyPr/>
                    <a:lstStyle/>
                    <a:p>
                      <a:r>
                        <a:rPr lang="en-US" sz="2400" b="0"/>
                        <a:t>Il</a:t>
                      </a:r>
                      <a:r>
                        <a:rPr lang="en-US" sz="2400" b="0" baseline="0"/>
                        <a:t> y a beaucoup de restaurants. </a:t>
                      </a:r>
                      <a:r>
                        <a:rPr lang="en-US" sz="1800" b="0" i="1" baseline="0"/>
                        <a:t>(There are a lot of restaurants.)</a:t>
                      </a:r>
                      <a:endParaRPr lang="en-US" sz="1800" b="0" i="1"/>
                    </a:p>
                  </a:txBody>
                  <a:tcPr/>
                </a:tc>
                <a:tc>
                  <a:txBody>
                    <a:bodyPr/>
                    <a:lstStyle/>
                    <a:p>
                      <a:endParaRPr lang="en-US"/>
                    </a:p>
                  </a:txBody>
                  <a:tcPr/>
                </a:tc>
              </a:tr>
              <a:tr h="370840">
                <a:tc>
                  <a:txBody>
                    <a:bodyPr/>
                    <a:lstStyle/>
                    <a:p>
                      <a:endParaRPr lang="en-US"/>
                    </a:p>
                  </a:txBody>
                  <a:tcPr/>
                </a:tc>
                <a:tc>
                  <a:txBody>
                    <a:bodyPr/>
                    <a:lstStyle/>
                    <a:p>
                      <a:r>
                        <a:rPr lang="en-US" sz="2400" b="0"/>
                        <a:t>Angers</a:t>
                      </a:r>
                      <a:r>
                        <a:rPr lang="en-US" sz="2400" b="0" baseline="0"/>
                        <a:t> est près de la mer. </a:t>
                      </a:r>
                      <a:r>
                        <a:rPr lang="en-US" sz="1800" b="0" i="1" baseline="0"/>
                        <a:t>(Angers is near the sea.)</a:t>
                      </a:r>
                      <a:endParaRPr lang="en-US" sz="1800" b="0" i="1"/>
                    </a:p>
                  </a:txBody>
                  <a:tcPr/>
                </a:tc>
                <a:tc>
                  <a:txBody>
                    <a:bodyPr/>
                    <a:lstStyle/>
                    <a:p>
                      <a:endParaRPr lang="en-US"/>
                    </a:p>
                  </a:txBody>
                  <a:tcPr/>
                </a:tc>
              </a:tr>
            </a:tbl>
          </a:graphicData>
        </a:graphic>
      </p:graphicFrame>
      <p:sp>
        <p:nvSpPr>
          <p:cNvPr id="7" name="TextBox 6"/>
          <p:cNvSpPr txBox="1"/>
          <p:nvPr/>
        </p:nvSpPr>
        <p:spPr>
          <a:xfrm>
            <a:off x="165715" y="4653380"/>
            <a:ext cx="8736985" cy="1938992"/>
          </a:xfrm>
          <a:prstGeom prst="rect">
            <a:avLst/>
          </a:prstGeom>
          <a:noFill/>
        </p:spPr>
        <p:txBody>
          <a:bodyPr wrap="square" rtlCol="0">
            <a:spAutoFit/>
          </a:bodyPr>
          <a:lstStyle/>
          <a:p>
            <a:r>
              <a:rPr lang="en-US" sz="2000" b="1"/>
              <a:t>Process:</a:t>
            </a:r>
          </a:p>
          <a:p>
            <a:pPr marL="914400" lvl="1" indent="-457200">
              <a:buFont typeface="+mj-lt"/>
              <a:buAutoNum type="arabicPeriod"/>
            </a:pPr>
            <a:r>
              <a:rPr lang="en-US" sz="2000"/>
              <a:t>Students complete proof for/proof against individually.</a:t>
            </a:r>
          </a:p>
          <a:p>
            <a:pPr marL="914400" lvl="1" indent="-457200">
              <a:buFont typeface="+mj-lt"/>
              <a:buAutoNum type="arabicPeriod"/>
            </a:pPr>
            <a:r>
              <a:rPr lang="en-US" sz="2000"/>
              <a:t>They pair and compare answers. </a:t>
            </a:r>
          </a:p>
          <a:p>
            <a:pPr marL="914400" lvl="1" indent="-457200">
              <a:buFont typeface="+mj-lt"/>
              <a:buAutoNum type="arabicPeriod"/>
            </a:pPr>
            <a:r>
              <a:rPr lang="en-US" sz="2000"/>
              <a:t>They collaborate to write additional statements. </a:t>
            </a:r>
          </a:p>
          <a:p>
            <a:pPr marL="914400" lvl="1" indent="-457200">
              <a:buFont typeface="+mj-lt"/>
              <a:buAutoNum type="arabicPeriod"/>
            </a:pPr>
            <a:r>
              <a:rPr lang="en-US" sz="2000"/>
              <a:t>They combine with another pair to share statements.</a:t>
            </a:r>
          </a:p>
          <a:p>
            <a:pPr marL="914400" lvl="1" indent="-457200">
              <a:buFont typeface="+mj-lt"/>
              <a:buAutoNum type="arabicPeriod"/>
            </a:pPr>
            <a:r>
              <a:rPr lang="en-US" sz="2000"/>
              <a:t>They write 2 additional statements and exchange with another pair.  </a:t>
            </a:r>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33</a:t>
            </a:fld>
            <a:endParaRPr lang="en-US"/>
          </a:p>
        </p:txBody>
      </p:sp>
    </p:spTree>
    <p:extLst>
      <p:ext uri="{BB962C8B-B14F-4D97-AF65-F5344CB8AC3E}">
        <p14:creationId xmlns:p14="http://schemas.microsoft.com/office/powerpoint/2010/main" val="20642826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182372"/>
            <a:ext cx="3976642" cy="846262"/>
          </a:xfrm>
        </p:spPr>
        <p:txBody>
          <a:bodyPr>
            <a:noAutofit/>
          </a:bodyPr>
          <a:lstStyle/>
          <a:p>
            <a:pPr algn="ctr"/>
            <a:r>
              <a:rPr lang="en-US" sz="1800"/>
              <a:t>D’après Clo, qu’est-ce qu’il y a à Angers?</a:t>
            </a:r>
            <a:br>
              <a:rPr lang="en-US" sz="1800"/>
            </a:br>
            <a:r>
              <a:rPr lang="en-US" sz="1400" i="1">
                <a:solidFill>
                  <a:schemeClr val="tx2"/>
                </a:solidFill>
              </a:rPr>
              <a:t>According to Clo, what is there in Angers?</a:t>
            </a:r>
          </a:p>
        </p:txBody>
      </p:sp>
      <p:pic>
        <p:nvPicPr>
          <p:cNvPr id="5" name="Picture 4" descr="images-1.jpeg"/>
          <p:cNvPicPr>
            <a:picLocks noChangeAspect="1"/>
          </p:cNvPicPr>
          <p:nvPr/>
        </p:nvPicPr>
        <p:blipFill>
          <a:blip r:embed="rId3"/>
          <a:stretch>
            <a:fillRect/>
          </a:stretch>
        </p:blipFill>
        <p:spPr>
          <a:xfrm>
            <a:off x="2798035" y="1454645"/>
            <a:ext cx="2592751" cy="1892808"/>
          </a:xfrm>
          <a:prstGeom prst="rect">
            <a:avLst/>
          </a:prstGeom>
        </p:spPr>
      </p:pic>
      <p:pic>
        <p:nvPicPr>
          <p:cNvPr id="6" name="Picture 5" descr="images-2.jpeg"/>
          <p:cNvPicPr>
            <a:picLocks noChangeAspect="1"/>
          </p:cNvPicPr>
          <p:nvPr/>
        </p:nvPicPr>
        <p:blipFill>
          <a:blip r:embed="rId4"/>
          <a:stretch>
            <a:fillRect/>
          </a:stretch>
        </p:blipFill>
        <p:spPr>
          <a:xfrm>
            <a:off x="2307434" y="3169920"/>
            <a:ext cx="2094151" cy="1865376"/>
          </a:xfrm>
          <a:prstGeom prst="rect">
            <a:avLst/>
          </a:prstGeom>
        </p:spPr>
      </p:pic>
      <p:pic>
        <p:nvPicPr>
          <p:cNvPr id="7" name="Picture 6" descr="images-3.jpeg"/>
          <p:cNvPicPr>
            <a:picLocks noChangeAspect="1"/>
          </p:cNvPicPr>
          <p:nvPr/>
        </p:nvPicPr>
        <p:blipFill>
          <a:blip r:embed="rId5"/>
          <a:stretch>
            <a:fillRect/>
          </a:stretch>
        </p:blipFill>
        <p:spPr>
          <a:xfrm>
            <a:off x="5161716" y="1819656"/>
            <a:ext cx="3846383" cy="1911096"/>
          </a:xfrm>
          <a:prstGeom prst="rect">
            <a:avLst/>
          </a:prstGeom>
        </p:spPr>
      </p:pic>
      <p:pic>
        <p:nvPicPr>
          <p:cNvPr id="9" name="Picture 8" descr="images-5.jpeg"/>
          <p:cNvPicPr>
            <a:picLocks noChangeAspect="1"/>
          </p:cNvPicPr>
          <p:nvPr/>
        </p:nvPicPr>
        <p:blipFill>
          <a:blip r:embed="rId6"/>
          <a:stretch>
            <a:fillRect/>
          </a:stretch>
        </p:blipFill>
        <p:spPr>
          <a:xfrm>
            <a:off x="0" y="3344028"/>
            <a:ext cx="2429335" cy="1819656"/>
          </a:xfrm>
          <a:prstGeom prst="rect">
            <a:avLst/>
          </a:prstGeom>
        </p:spPr>
      </p:pic>
      <p:pic>
        <p:nvPicPr>
          <p:cNvPr id="12" name="Picture 11" descr="school-lunch-france.jpg"/>
          <p:cNvPicPr>
            <a:picLocks noChangeAspect="1"/>
          </p:cNvPicPr>
          <p:nvPr/>
        </p:nvPicPr>
        <p:blipFill>
          <a:blip r:embed="rId7"/>
          <a:stretch>
            <a:fillRect/>
          </a:stretch>
        </p:blipFill>
        <p:spPr>
          <a:xfrm>
            <a:off x="-15319" y="5248656"/>
            <a:ext cx="2687425" cy="1773936"/>
          </a:xfrm>
          <a:prstGeom prst="rect">
            <a:avLst/>
          </a:prstGeom>
        </p:spPr>
      </p:pic>
      <p:pic>
        <p:nvPicPr>
          <p:cNvPr id="13" name="Picture 12" descr="Unknown-1.jpeg"/>
          <p:cNvPicPr>
            <a:picLocks noChangeAspect="1"/>
          </p:cNvPicPr>
          <p:nvPr/>
        </p:nvPicPr>
        <p:blipFill>
          <a:blip r:embed="rId8"/>
          <a:stretch>
            <a:fillRect/>
          </a:stretch>
        </p:blipFill>
        <p:spPr>
          <a:xfrm>
            <a:off x="5510598" y="4862512"/>
            <a:ext cx="3207536" cy="1719072"/>
          </a:xfrm>
          <a:prstGeom prst="rect">
            <a:avLst/>
          </a:prstGeom>
        </p:spPr>
      </p:pic>
      <p:pic>
        <p:nvPicPr>
          <p:cNvPr id="14" name="Picture 13" descr="Unknown-2.jpeg"/>
          <p:cNvPicPr>
            <a:picLocks noChangeAspect="1"/>
          </p:cNvPicPr>
          <p:nvPr/>
        </p:nvPicPr>
        <p:blipFill>
          <a:blip r:embed="rId9"/>
          <a:stretch>
            <a:fillRect/>
          </a:stretch>
        </p:blipFill>
        <p:spPr>
          <a:xfrm>
            <a:off x="6288799" y="0"/>
            <a:ext cx="2429335" cy="1819656"/>
          </a:xfrm>
          <a:prstGeom prst="rect">
            <a:avLst/>
          </a:prstGeom>
        </p:spPr>
      </p:pic>
      <p:pic>
        <p:nvPicPr>
          <p:cNvPr id="15" name="Picture 14" descr="Unknown-3.jpeg"/>
          <p:cNvPicPr>
            <a:picLocks noChangeAspect="1"/>
          </p:cNvPicPr>
          <p:nvPr/>
        </p:nvPicPr>
        <p:blipFill>
          <a:blip r:embed="rId10"/>
          <a:stretch>
            <a:fillRect/>
          </a:stretch>
        </p:blipFill>
        <p:spPr>
          <a:xfrm>
            <a:off x="-15319" y="1482077"/>
            <a:ext cx="2813354" cy="1865376"/>
          </a:xfrm>
          <a:prstGeom prst="rect">
            <a:avLst/>
          </a:prstGeom>
        </p:spPr>
      </p:pic>
      <p:pic>
        <p:nvPicPr>
          <p:cNvPr id="16" name="Picture 15" descr="Unknown.jpeg"/>
          <p:cNvPicPr>
            <a:picLocks noChangeAspect="1"/>
          </p:cNvPicPr>
          <p:nvPr/>
        </p:nvPicPr>
        <p:blipFill>
          <a:blip r:embed="rId11"/>
          <a:stretch>
            <a:fillRect/>
          </a:stretch>
        </p:blipFill>
        <p:spPr>
          <a:xfrm>
            <a:off x="4218996" y="3169920"/>
            <a:ext cx="2551412" cy="1911096"/>
          </a:xfrm>
          <a:prstGeom prst="rect">
            <a:avLst/>
          </a:prstGeom>
        </p:spPr>
      </p:pic>
      <p:pic>
        <p:nvPicPr>
          <p:cNvPr id="11" name="Picture 10" descr="poutines.jpg"/>
          <p:cNvPicPr>
            <a:picLocks noChangeAspect="1"/>
          </p:cNvPicPr>
          <p:nvPr/>
        </p:nvPicPr>
        <p:blipFill>
          <a:blip r:embed="rId12"/>
          <a:stretch>
            <a:fillRect/>
          </a:stretch>
        </p:blipFill>
        <p:spPr>
          <a:xfrm>
            <a:off x="6399084" y="3261732"/>
            <a:ext cx="2389390" cy="1901952"/>
          </a:xfrm>
          <a:prstGeom prst="rect">
            <a:avLst/>
          </a:prstGeom>
        </p:spPr>
      </p:pic>
      <p:pic>
        <p:nvPicPr>
          <p:cNvPr id="10" name="Picture 9" descr="images.jpeg"/>
          <p:cNvPicPr>
            <a:picLocks noChangeAspect="1"/>
          </p:cNvPicPr>
          <p:nvPr/>
        </p:nvPicPr>
        <p:blipFill>
          <a:blip r:embed="rId13"/>
          <a:stretch>
            <a:fillRect/>
          </a:stretch>
        </p:blipFill>
        <p:spPr>
          <a:xfrm>
            <a:off x="2672106" y="5081016"/>
            <a:ext cx="2835344" cy="1856232"/>
          </a:xfrm>
          <a:prstGeom prst="rect">
            <a:avLst/>
          </a:prstGeom>
        </p:spPr>
      </p:pic>
      <p:pic>
        <p:nvPicPr>
          <p:cNvPr id="8" name="Picture 7" descr="images-4.jpeg"/>
          <p:cNvPicPr>
            <a:picLocks noChangeAspect="1"/>
          </p:cNvPicPr>
          <p:nvPr/>
        </p:nvPicPr>
        <p:blipFill>
          <a:blip r:embed="rId14"/>
          <a:stretch>
            <a:fillRect/>
          </a:stretch>
        </p:blipFill>
        <p:spPr>
          <a:xfrm>
            <a:off x="3976643" y="0"/>
            <a:ext cx="2429335" cy="1819656"/>
          </a:xfrm>
          <a:prstGeom prst="rect">
            <a:avLst/>
          </a:prstGeom>
        </p:spPr>
      </p:pic>
      <p:sp>
        <p:nvSpPr>
          <p:cNvPr id="18" name="Footer Placeholder 17"/>
          <p:cNvSpPr>
            <a:spLocks noGrp="1"/>
          </p:cNvSpPr>
          <p:nvPr>
            <p:ph type="ftr" sz="quarter" idx="11"/>
          </p:nvPr>
        </p:nvSpPr>
        <p:spPr/>
        <p:txBody>
          <a:bodyPr/>
          <a:lstStyle/>
          <a:p>
            <a:r>
              <a:rPr lang="en-US"/>
              <a:t>Laura Terrill</a:t>
            </a:r>
          </a:p>
        </p:txBody>
      </p:sp>
      <p:sp>
        <p:nvSpPr>
          <p:cNvPr id="17" name="Slide Number Placeholder 16"/>
          <p:cNvSpPr>
            <a:spLocks noGrp="1"/>
          </p:cNvSpPr>
          <p:nvPr>
            <p:ph type="sldNum" sz="quarter" idx="12"/>
          </p:nvPr>
        </p:nvSpPr>
        <p:spPr/>
        <p:txBody>
          <a:bodyPr>
            <a:normAutofit/>
          </a:bodyPr>
          <a:lstStyle/>
          <a:p>
            <a:fld id="{74C2F60E-34D8-DD42-93FD-7BD7AE432328}" type="slidenum">
              <a:rPr lang="en-US"/>
              <a:pPr/>
              <a:t>34</a:t>
            </a:fld>
            <a:endParaRPr lang="en-US"/>
          </a:p>
        </p:txBody>
      </p:sp>
    </p:spTree>
    <p:extLst>
      <p:ext uri="{BB962C8B-B14F-4D97-AF65-F5344CB8AC3E}">
        <p14:creationId xmlns:p14="http://schemas.microsoft.com/office/powerpoint/2010/main" val="1800466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Content Placeholder 17"/>
          <p:cNvSpPr>
            <a:spLocks noGrp="1"/>
          </p:cNvSpPr>
          <p:nvPr>
            <p:ph sz="quarter" idx="2"/>
          </p:nvPr>
        </p:nvSpPr>
        <p:spPr>
          <a:xfrm>
            <a:off x="5321300" y="2337832"/>
            <a:ext cx="3238499" cy="3876548"/>
          </a:xfrm>
        </p:spPr>
        <p:txBody>
          <a:bodyPr>
            <a:normAutofit/>
          </a:bodyPr>
          <a:lstStyle/>
          <a:p>
            <a:pPr marL="0" algn="ctr">
              <a:buNone/>
            </a:pPr>
            <a:r>
              <a:rPr lang="en-US" sz="2800">
                <a:solidFill>
                  <a:schemeClr val="tx1"/>
                </a:solidFill>
              </a:rPr>
              <a:t>Write for 2 minutes about city life. What is there in a city? What do you like to do? Why do you go to different places?</a:t>
            </a:r>
          </a:p>
        </p:txBody>
      </p:sp>
      <p:sp>
        <p:nvSpPr>
          <p:cNvPr id="25" name="TextBox 24"/>
          <p:cNvSpPr txBox="1"/>
          <p:nvPr/>
        </p:nvSpPr>
        <p:spPr>
          <a:xfrm>
            <a:off x="116148" y="317500"/>
            <a:ext cx="9027852" cy="1138773"/>
          </a:xfrm>
          <a:prstGeom prst="rect">
            <a:avLst/>
          </a:prstGeom>
          <a:noFill/>
        </p:spPr>
        <p:txBody>
          <a:bodyPr wrap="square" rtlCol="0">
            <a:spAutoFit/>
          </a:bodyPr>
          <a:lstStyle/>
          <a:p>
            <a:pPr algn="ctr"/>
            <a:r>
              <a:rPr lang="en-US" sz="4400"/>
              <a:t>Quick Write</a:t>
            </a:r>
          </a:p>
          <a:p>
            <a:pPr algn="ctr"/>
            <a:endParaRPr lang="en-US" sz="2400"/>
          </a:p>
        </p:txBody>
      </p:sp>
      <p:sp>
        <p:nvSpPr>
          <p:cNvPr id="6" name="Footer Placeholder 5"/>
          <p:cNvSpPr>
            <a:spLocks noGrp="1"/>
          </p:cNvSpPr>
          <p:nvPr>
            <p:ph type="ftr" sz="quarter" idx="4294967295"/>
          </p:nvPr>
        </p:nvSpPr>
        <p:spPr>
          <a:xfrm>
            <a:off x="0" y="6430962"/>
            <a:ext cx="5421083" cy="365125"/>
          </a:xfrm>
          <a:prstGeom prst="rect">
            <a:avLst/>
          </a:prstGeom>
        </p:spPr>
        <p:txBody>
          <a:bodyPr/>
          <a:lstStyle/>
          <a:p>
            <a:r>
              <a:rPr lang="en-US"/>
              <a:t>Laura Terrill</a:t>
            </a:r>
          </a:p>
        </p:txBody>
      </p:sp>
      <p:pic>
        <p:nvPicPr>
          <p:cNvPr id="9" name="Picture 8" descr="images.jpeg"/>
          <p:cNvPicPr>
            <a:picLocks noChangeAspect="1"/>
          </p:cNvPicPr>
          <p:nvPr/>
        </p:nvPicPr>
        <p:blipFill>
          <a:blip r:embed="rId2"/>
          <a:stretch>
            <a:fillRect/>
          </a:stretch>
        </p:blipFill>
        <p:spPr>
          <a:xfrm>
            <a:off x="366752" y="1728232"/>
            <a:ext cx="2984500" cy="2730500"/>
          </a:xfrm>
          <a:prstGeom prst="rect">
            <a:avLst/>
          </a:prstGeom>
        </p:spPr>
      </p:pic>
      <p:pic>
        <p:nvPicPr>
          <p:cNvPr id="10" name="Picture 9" descr="Unknown.jpeg"/>
          <p:cNvPicPr>
            <a:picLocks noChangeAspect="1"/>
          </p:cNvPicPr>
          <p:nvPr/>
        </p:nvPicPr>
        <p:blipFill>
          <a:blip r:embed="rId3"/>
          <a:stretch>
            <a:fillRect/>
          </a:stretch>
        </p:blipFill>
        <p:spPr>
          <a:xfrm>
            <a:off x="1597791" y="3901948"/>
            <a:ext cx="3505200" cy="2324100"/>
          </a:xfrm>
          <a:prstGeom prst="rect">
            <a:avLst/>
          </a:prstGeom>
        </p:spPr>
      </p:pic>
      <p:sp>
        <p:nvSpPr>
          <p:cNvPr id="12" name="Slide Number Placeholder 11"/>
          <p:cNvSpPr>
            <a:spLocks noGrp="1"/>
          </p:cNvSpPr>
          <p:nvPr>
            <p:ph type="sldNum" sz="quarter" idx="4294967295"/>
          </p:nvPr>
        </p:nvSpPr>
        <p:spPr>
          <a:xfrm>
            <a:off x="0" y="1272222"/>
            <a:ext cx="533400" cy="244476"/>
          </a:xfrm>
          <a:prstGeom prst="rect">
            <a:avLst/>
          </a:prstGeom>
        </p:spPr>
        <p:txBody>
          <a:bodyPr>
            <a:normAutofit/>
          </a:bodyPr>
          <a:lstStyle/>
          <a:p>
            <a:fld id="{74C2F60E-34D8-DD42-93FD-7BD7AE432328}" type="slidenum">
              <a:rPr lang="en-US"/>
              <a:pPr/>
              <a:t>35</a:t>
            </a:fld>
            <a:endParaRPr lang="en-US"/>
          </a:p>
        </p:txBody>
      </p:sp>
    </p:spTree>
    <p:extLst>
      <p:ext uri="{BB962C8B-B14F-4D97-AF65-F5344CB8AC3E}">
        <p14:creationId xmlns:p14="http://schemas.microsoft.com/office/powerpoint/2010/main" val="89660103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Autofit/>
          </a:bodyPr>
          <a:lstStyle/>
          <a:p>
            <a:r>
              <a:rPr lang="en-US" sz="3600"/>
              <a:t>Enhance Retention and Transfer (Homework)</a:t>
            </a:r>
          </a:p>
        </p:txBody>
      </p:sp>
      <p:graphicFrame>
        <p:nvGraphicFramePr>
          <p:cNvPr id="8" name="Table 7"/>
          <p:cNvGraphicFramePr>
            <a:graphicFrameLocks noGrp="1"/>
          </p:cNvGraphicFramePr>
          <p:nvPr>
            <p:extLst>
              <p:ext uri="{D42A27DB-BD31-4B8C-83A1-F6EECF244321}">
                <p14:modId xmlns:p14="http://schemas.microsoft.com/office/powerpoint/2010/main" val="1618779829"/>
              </p:ext>
            </p:extLst>
          </p:nvPr>
        </p:nvGraphicFramePr>
        <p:xfrm>
          <a:off x="294280" y="1859400"/>
          <a:ext cx="8468720" cy="4480560"/>
        </p:xfrm>
        <a:graphic>
          <a:graphicData uri="http://schemas.openxmlformats.org/drawingml/2006/table">
            <a:tbl>
              <a:tblPr firstRow="1" bandRow="1">
                <a:tableStyleId>{5C22544A-7EE6-4342-B048-85BDC9FD1C3A}</a:tableStyleId>
              </a:tblPr>
              <a:tblGrid>
                <a:gridCol w="2865366"/>
                <a:gridCol w="5603354"/>
              </a:tblGrid>
              <a:tr h="370840">
                <a:tc>
                  <a:txBody>
                    <a:bodyPr/>
                    <a:lstStyle/>
                    <a:p>
                      <a:pPr algn="ctr"/>
                      <a:r>
                        <a:rPr lang="en-US" sz="2400" b="0">
                          <a:solidFill>
                            <a:schemeClr val="bg1"/>
                          </a:solidFill>
                        </a:rPr>
                        <a:t>Type of Homework</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pPr algn="ctr"/>
                      <a:r>
                        <a:rPr lang="en-US" sz="2400" b="0">
                          <a:solidFill>
                            <a:schemeClr val="bg1"/>
                          </a:solidFill>
                        </a:rPr>
                        <a:t>Learners might</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0">
                <a:tc>
                  <a:txBody>
                    <a:bodyPr/>
                    <a:lstStyle/>
                    <a:p>
                      <a:r>
                        <a:rPr lang="en-US" sz="2400" b="1"/>
                        <a:t>Pre-learning </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a:t>watch</a:t>
                      </a:r>
                      <a:r>
                        <a:rPr lang="en-US" sz="2400" baseline="0"/>
                        <a:t> a video or read an article on region of France/city in English. </a:t>
                      </a:r>
                      <a:endParaRPr lang="en-US" sz="240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lang="en-US" sz="2400" b="1"/>
                        <a:t>Checking for understanding</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a:t>create a visual or find visuals</a:t>
                      </a:r>
                      <a:r>
                        <a:rPr lang="en-US" sz="2400" baseline="0"/>
                        <a:t> for key vocabulary related to cities. Post to class word wall. </a:t>
                      </a:r>
                      <a:endParaRPr lang="en-US" sz="240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lang="en-US" sz="2400" b="1"/>
                        <a:t>Practicing</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a:t>work with graphic organizer and write sentences by completing various sentence</a:t>
                      </a:r>
                      <a:r>
                        <a:rPr lang="en-US" sz="2400" baseline="0"/>
                        <a:t> starters. </a:t>
                      </a:r>
                      <a:endParaRPr lang="en-US" sz="240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370840">
                <a:tc>
                  <a:txBody>
                    <a:bodyPr/>
                    <a:lstStyle/>
                    <a:p>
                      <a:r>
                        <a:rPr lang="en-US" sz="2400" b="1"/>
                        <a:t>Processing</a:t>
                      </a: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400"/>
                        <a:t>write questions they might ask to learn</a:t>
                      </a:r>
                      <a:r>
                        <a:rPr lang="en-US" sz="2400" baseline="0"/>
                        <a:t> more about a city</a:t>
                      </a:r>
                      <a:r>
                        <a:rPr lang="en-US" sz="2400"/>
                        <a:t>. </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6" name="Footer Placeholder 5"/>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4300919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Reflection</a:t>
            </a:r>
          </a:p>
        </p:txBody>
      </p:sp>
      <p:sp>
        <p:nvSpPr>
          <p:cNvPr id="3" name="Footer Placeholder 2"/>
          <p:cNvSpPr>
            <a:spLocks noGrp="1"/>
          </p:cNvSpPr>
          <p:nvPr>
            <p:ph type="ftr" sz="quarter" idx="11"/>
          </p:nvPr>
        </p:nvSpPr>
        <p:spPr/>
        <p:txBody>
          <a:bodyPr/>
          <a:lstStyle/>
          <a:p>
            <a:r>
              <a:rPr lang="en-US"/>
              <a:t>Laura Terrill</a:t>
            </a:r>
          </a:p>
        </p:txBody>
      </p:sp>
      <p:pic>
        <p:nvPicPr>
          <p:cNvPr id="5" name="Picture 4" descr="images-1.jpeg"/>
          <p:cNvPicPr>
            <a:picLocks noChangeAspect="1"/>
          </p:cNvPicPr>
          <p:nvPr/>
        </p:nvPicPr>
        <p:blipFill>
          <a:blip r:embed="rId2"/>
          <a:stretch>
            <a:fillRect/>
          </a:stretch>
        </p:blipFill>
        <p:spPr>
          <a:xfrm>
            <a:off x="609593" y="2222500"/>
            <a:ext cx="3732641" cy="3712464"/>
          </a:xfrm>
          <a:prstGeom prst="rect">
            <a:avLst/>
          </a:prstGeom>
        </p:spPr>
      </p:pic>
      <p:sp>
        <p:nvSpPr>
          <p:cNvPr id="6" name="TextBox 5"/>
          <p:cNvSpPr txBox="1"/>
          <p:nvPr/>
        </p:nvSpPr>
        <p:spPr>
          <a:xfrm>
            <a:off x="4749800" y="2921000"/>
            <a:ext cx="4013200" cy="2246769"/>
          </a:xfrm>
          <a:prstGeom prst="rect">
            <a:avLst/>
          </a:prstGeom>
          <a:noFill/>
        </p:spPr>
        <p:txBody>
          <a:bodyPr wrap="square" rtlCol="0">
            <a:spAutoFit/>
          </a:bodyPr>
          <a:lstStyle/>
          <a:p>
            <a:pPr algn="ctr"/>
            <a:r>
              <a:rPr lang="en-US" sz="2800" smtClean="0"/>
              <a:t>What were learners able to do as a result of the lesson that they couldn’t do at the start of the lesson? </a:t>
            </a:r>
          </a:p>
        </p:txBody>
      </p:sp>
    </p:spTree>
    <p:extLst>
      <p:ext uri="{BB962C8B-B14F-4D97-AF65-F5344CB8AC3E}">
        <p14:creationId xmlns:p14="http://schemas.microsoft.com/office/powerpoint/2010/main" val="188911061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38</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817914" cy="6858000"/>
          </a:xfrm>
          <a:prstGeom prst="rect">
            <a:avLst/>
          </a:prstGeom>
        </p:spPr>
      </p:pic>
      <p:sp>
        <p:nvSpPr>
          <p:cNvPr id="2" name="TextBox 1"/>
          <p:cNvSpPr txBox="1"/>
          <p:nvPr/>
        </p:nvSpPr>
        <p:spPr>
          <a:xfrm>
            <a:off x="5571393" y="587109"/>
            <a:ext cx="2765335" cy="1200329"/>
          </a:xfrm>
          <a:prstGeom prst="rect">
            <a:avLst/>
          </a:prstGeom>
          <a:solidFill>
            <a:schemeClr val="accent3">
              <a:lumMod val="20000"/>
              <a:lumOff val="80000"/>
            </a:schemeClr>
          </a:solidFill>
        </p:spPr>
        <p:txBody>
          <a:bodyPr wrap="square" rtlCol="0" anchor="ctr">
            <a:spAutoFit/>
          </a:bodyPr>
          <a:lstStyle/>
          <a:p>
            <a:pPr algn="ctr"/>
            <a:r>
              <a:rPr lang="en-US" sz="2400" dirty="0" smtClean="0">
                <a:solidFill>
                  <a:schemeClr val="bg1"/>
                </a:solidFill>
              </a:rPr>
              <a:t>I can say what I did to celebrate a holiday</a:t>
            </a:r>
            <a:r>
              <a:rPr lang="en-US" sz="2400" smtClean="0">
                <a:solidFill>
                  <a:schemeClr val="bg1"/>
                </a:solidFill>
              </a:rPr>
              <a:t>. </a:t>
            </a:r>
            <a:endParaRPr lang="en-US" sz="2400" dirty="0">
              <a:solidFill>
                <a:schemeClr val="bg1"/>
              </a:solidFill>
            </a:endParaRPr>
          </a:p>
        </p:txBody>
      </p:sp>
      <p:graphicFrame>
        <p:nvGraphicFramePr>
          <p:cNvPr id="6" name="Content Placeholder 7"/>
          <p:cNvGraphicFramePr>
            <a:graphicFrameLocks/>
          </p:cNvGraphicFramePr>
          <p:nvPr>
            <p:extLst/>
          </p:nvPr>
        </p:nvGraphicFramePr>
        <p:xfrm>
          <a:off x="4197351" y="2438401"/>
          <a:ext cx="5111750" cy="3632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414385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D57F1E4F-1CFF-5643-939E-02111984F565}" type="slidenum">
              <a:rPr lang="en-US" smtClean="0"/>
              <a:t>39</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4195" y="452582"/>
            <a:ext cx="8152227" cy="5577840"/>
          </a:xfrm>
          <a:prstGeom prst="rect">
            <a:avLst/>
          </a:prstGeom>
        </p:spPr>
      </p:pic>
    </p:spTree>
    <p:extLst>
      <p:ext uri="{BB962C8B-B14F-4D97-AF65-F5344CB8AC3E}">
        <p14:creationId xmlns:p14="http://schemas.microsoft.com/office/powerpoint/2010/main" val="16575227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Screen Shot 2013-02-09 at 3.17.32 PM.png"/>
          <p:cNvPicPr>
            <a:picLocks noChangeAspect="1"/>
          </p:cNvPicPr>
          <p:nvPr/>
        </p:nvPicPr>
        <p:blipFill>
          <a:blip r:embed="rId3"/>
          <a:srcRect/>
          <a:stretch>
            <a:fillRect/>
          </a:stretch>
        </p:blipFill>
        <p:spPr bwMode="auto">
          <a:xfrm>
            <a:off x="546095" y="2070100"/>
            <a:ext cx="6071551" cy="4160520"/>
          </a:xfrm>
          <a:prstGeom prst="rect">
            <a:avLst/>
          </a:prstGeom>
          <a:noFill/>
          <a:ln w="9525">
            <a:noFill/>
            <a:miter lim="800000"/>
            <a:headEnd/>
            <a:tailEnd/>
          </a:ln>
        </p:spPr>
      </p:pic>
      <p:sp>
        <p:nvSpPr>
          <p:cNvPr id="4" name="Title 3"/>
          <p:cNvSpPr>
            <a:spLocks noGrp="1"/>
          </p:cNvSpPr>
          <p:nvPr>
            <p:ph type="title"/>
          </p:nvPr>
        </p:nvSpPr>
        <p:spPr/>
        <p:txBody>
          <a:bodyPr>
            <a:normAutofit/>
          </a:bodyPr>
          <a:lstStyle/>
          <a:p>
            <a:r>
              <a:rPr lang="en-US" sz="4000" smtClean="0"/>
              <a:t>Using the target language</a:t>
            </a:r>
          </a:p>
        </p:txBody>
      </p:sp>
      <p:sp>
        <p:nvSpPr>
          <p:cNvPr id="7" name="Cloud Callout 6"/>
          <p:cNvSpPr/>
          <p:nvPr/>
        </p:nvSpPr>
        <p:spPr>
          <a:xfrm>
            <a:off x="6617646" y="3520346"/>
            <a:ext cx="2526354" cy="1006348"/>
          </a:xfrm>
          <a:prstGeom prst="cloudCallout">
            <a:avLst>
              <a:gd name="adj1" fmla="val -56525"/>
              <a:gd name="adj2" fmla="val 142005"/>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a:solidFill>
                  <a:schemeClr val="bg1"/>
                </a:solidFill>
              </a:rPr>
              <a:t>May I speak English?</a:t>
            </a:r>
          </a:p>
        </p:txBody>
      </p:sp>
      <p:sp>
        <p:nvSpPr>
          <p:cNvPr id="6" name="Footer Placeholder 5"/>
          <p:cNvSpPr>
            <a:spLocks noGrp="1"/>
          </p:cNvSpPr>
          <p:nvPr>
            <p:ph type="ftr" sz="quarter" idx="11"/>
          </p:nvPr>
        </p:nvSpPr>
        <p:spPr/>
        <p:txBody>
          <a:bodyPr/>
          <a:lstStyle/>
          <a:p>
            <a:r>
              <a:rPr lang="en-US"/>
              <a:t>Laura Terrill</a:t>
            </a:r>
          </a:p>
        </p:txBody>
      </p:sp>
      <p:sp>
        <p:nvSpPr>
          <p:cNvPr id="8" name="Slide Number Placeholder 7"/>
          <p:cNvSpPr>
            <a:spLocks noGrp="1"/>
          </p:cNvSpPr>
          <p:nvPr>
            <p:ph type="sldNum" sz="quarter" idx="12"/>
          </p:nvPr>
        </p:nvSpPr>
        <p:spPr/>
        <p:txBody>
          <a:bodyPr>
            <a:normAutofit/>
          </a:bodyPr>
          <a:lstStyle/>
          <a:p>
            <a:fld id="{74C2F60E-34D8-DD42-93FD-7BD7AE432328}" type="slidenum">
              <a:rPr lang="en-US"/>
              <a:pPr/>
              <a:t>4</a:t>
            </a:fld>
            <a:endParaRPr lang="en-US"/>
          </a:p>
        </p:txBody>
      </p:sp>
    </p:spTree>
    <p:extLst>
      <p:ext uri="{BB962C8B-B14F-4D97-AF65-F5344CB8AC3E}">
        <p14:creationId xmlns:p14="http://schemas.microsoft.com/office/powerpoint/2010/main" val="62641187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a:t>Qu’est-ce que tu as fait pour célébrer la fête de Saint Valentin?</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8658065"/>
              </p:ext>
            </p:extLst>
          </p:nvPr>
        </p:nvGraphicFramePr>
        <p:xfrm>
          <a:off x="346364" y="1690689"/>
          <a:ext cx="8534401" cy="4645976"/>
        </p:xfrm>
        <a:graphic>
          <a:graphicData uri="http://schemas.openxmlformats.org/drawingml/2006/table">
            <a:tbl>
              <a:tblPr firstRow="1" bandRow="1">
                <a:tableStyleId>{5C22544A-7EE6-4342-B048-85BDC9FD1C3A}</a:tableStyleId>
              </a:tblPr>
              <a:tblGrid>
                <a:gridCol w="1176699"/>
                <a:gridCol w="2079642"/>
                <a:gridCol w="2639030"/>
                <a:gridCol w="2639030"/>
              </a:tblGrid>
              <a:tr h="419629">
                <a:tc>
                  <a:txBody>
                    <a:bodyPr/>
                    <a:lstStyle/>
                    <a:p>
                      <a:endParaRPr lang="en-US" sz="2000"/>
                    </a:p>
                  </a:txBody>
                  <a:tcPr/>
                </a:tc>
                <a:tc>
                  <a:txBody>
                    <a:bodyPr/>
                    <a:lstStyle/>
                    <a:p>
                      <a:pPr algn="ctr"/>
                      <a:r>
                        <a:rPr lang="en-US" sz="2000"/>
                        <a:t>la</a:t>
                      </a:r>
                      <a:r>
                        <a:rPr lang="en-US" sz="2000" baseline="0"/>
                        <a:t> question</a:t>
                      </a:r>
                      <a:endParaRPr lang="en-US" sz="2000"/>
                    </a:p>
                  </a:txBody>
                  <a:tcPr/>
                </a:tc>
                <a:tc>
                  <a:txBody>
                    <a:bodyPr/>
                    <a:lstStyle/>
                    <a:p>
                      <a:pPr algn="ctr"/>
                      <a:r>
                        <a:rPr lang="en-US" sz="2000"/>
                        <a:t>Oui</a:t>
                      </a:r>
                      <a:r>
                        <a:rPr lang="is-IS" sz="2000"/>
                        <a:t>….</a:t>
                      </a:r>
                      <a:endParaRPr lang="en-US" sz="2000"/>
                    </a:p>
                  </a:txBody>
                  <a:tcPr/>
                </a:tc>
                <a:tc>
                  <a:txBody>
                    <a:bodyPr/>
                    <a:lstStyle/>
                    <a:p>
                      <a:pPr algn="ctr"/>
                      <a:r>
                        <a:rPr lang="en-US" sz="2000"/>
                        <a:t>Non</a:t>
                      </a:r>
                      <a:r>
                        <a:rPr lang="is-IS" sz="2000"/>
                        <a:t>….</a:t>
                      </a:r>
                      <a:endParaRPr lang="en-US" sz="2000"/>
                    </a:p>
                  </a:txBody>
                  <a:tcPr/>
                </a:tc>
              </a:tr>
              <a:tr h="742420">
                <a:tc>
                  <a:txBody>
                    <a:bodyPr/>
                    <a:lstStyle/>
                    <a:p>
                      <a:r>
                        <a:rPr lang="en-US" sz="2000"/>
                        <a:t>célébrer</a:t>
                      </a:r>
                    </a:p>
                  </a:txBody>
                  <a:tcPr anchor="ctr"/>
                </a:tc>
                <a:tc>
                  <a:txBody>
                    <a:bodyPr/>
                    <a:lstStyle/>
                    <a:p>
                      <a:r>
                        <a:rPr lang="en-US" sz="2000"/>
                        <a:t>Tu as célébré</a:t>
                      </a:r>
                      <a:r>
                        <a:rPr lang="is-IS" sz="2000"/>
                        <a:t>…?</a:t>
                      </a:r>
                      <a:endParaRPr lang="en-US" sz="2000"/>
                    </a:p>
                  </a:txBody>
                  <a:tcPr anchor="ctr"/>
                </a:tc>
                <a:tc>
                  <a:txBody>
                    <a:bodyPr/>
                    <a:lstStyle/>
                    <a:p>
                      <a:r>
                        <a:rPr lang="en-US" sz="2000"/>
                        <a:t>Oui, j’ai célébré</a:t>
                      </a:r>
                      <a:r>
                        <a:rPr lang="is-IS" sz="2000"/>
                        <a:t>…</a:t>
                      </a:r>
                      <a:endParaRPr lang="en-US" sz="2000"/>
                    </a:p>
                  </a:txBody>
                  <a:tcPr anchor="ctr"/>
                </a:tc>
                <a:tc>
                  <a:txBody>
                    <a:bodyPr/>
                    <a:lstStyle/>
                    <a:p>
                      <a:r>
                        <a:rPr lang="en-US" sz="2000"/>
                        <a:t>Non, je n’ai pas célébré</a:t>
                      </a:r>
                      <a:r>
                        <a:rPr lang="is-IS" sz="2000"/>
                        <a:t>…</a:t>
                      </a:r>
                      <a:endParaRPr lang="en-US" sz="2000"/>
                    </a:p>
                  </a:txBody>
                  <a:tcPr anchor="ctr"/>
                </a:tc>
              </a:tr>
              <a:tr h="419629">
                <a:tc>
                  <a:txBody>
                    <a:bodyPr/>
                    <a:lstStyle/>
                    <a:p>
                      <a:r>
                        <a:rPr lang="en-US" sz="2000"/>
                        <a:t>dîner</a:t>
                      </a:r>
                    </a:p>
                  </a:txBody>
                  <a:tcPr anchor="ctr"/>
                </a:tc>
                <a:tc>
                  <a:txBody>
                    <a:bodyPr/>
                    <a:lstStyle/>
                    <a:p>
                      <a:r>
                        <a:rPr lang="en-US" sz="2000"/>
                        <a:t>Tu as dîné</a:t>
                      </a:r>
                      <a:r>
                        <a:rPr lang="is-IS" sz="2000"/>
                        <a:t>….?</a:t>
                      </a:r>
                      <a:endParaRPr lang="en-US" sz="2000"/>
                    </a:p>
                  </a:txBody>
                  <a:tcPr anchor="ctr"/>
                </a:tc>
                <a:tc>
                  <a:txBody>
                    <a:bodyPr/>
                    <a:lstStyle/>
                    <a:p>
                      <a:endParaRPr lang="en-US" sz="2000"/>
                    </a:p>
                  </a:txBody>
                  <a:tcPr anchor="ctr"/>
                </a:tc>
                <a:tc>
                  <a:txBody>
                    <a:bodyPr/>
                    <a:lstStyle/>
                    <a:p>
                      <a:endParaRPr lang="en-US" sz="2000"/>
                    </a:p>
                  </a:txBody>
                  <a:tcPr anchor="ctr"/>
                </a:tc>
              </a:tr>
              <a:tr h="419629">
                <a:tc>
                  <a:txBody>
                    <a:bodyPr/>
                    <a:lstStyle/>
                    <a:p>
                      <a:r>
                        <a:rPr lang="en-US" sz="2000"/>
                        <a:t>acheter</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dirty="0"/>
                    </a:p>
                  </a:txBody>
                  <a:tcPr anchor="ctr"/>
                </a:tc>
              </a:tr>
              <a:tr h="419629">
                <a:tc>
                  <a:txBody>
                    <a:bodyPr/>
                    <a:lstStyle/>
                    <a:p>
                      <a:r>
                        <a:rPr lang="en-US" sz="2000"/>
                        <a:t>écouter de</a:t>
                      </a:r>
                      <a:r>
                        <a:rPr lang="en-US" sz="2000" baseline="0"/>
                        <a:t> la musique</a:t>
                      </a:r>
                      <a:endParaRPr lang="en-US" sz="2000"/>
                    </a:p>
                  </a:txBody>
                  <a:tcPr anchor="ctr"/>
                </a:tc>
                <a:tc>
                  <a:txBody>
                    <a:bodyPr/>
                    <a:lstStyle/>
                    <a:p>
                      <a:endParaRPr lang="en-US" sz="2000"/>
                    </a:p>
                  </a:txBody>
                  <a:tcPr anchor="ctr"/>
                </a:tc>
                <a:tc>
                  <a:txBody>
                    <a:bodyPr/>
                    <a:lstStyle/>
                    <a:p>
                      <a:endParaRPr lang="en-US" sz="2000" dirty="0"/>
                    </a:p>
                  </a:txBody>
                  <a:tcPr anchor="ctr"/>
                </a:tc>
                <a:tc>
                  <a:txBody>
                    <a:bodyPr/>
                    <a:lstStyle/>
                    <a:p>
                      <a:endParaRPr lang="en-US" sz="2000"/>
                    </a:p>
                    <a:p>
                      <a:endParaRPr lang="en-US" sz="2000"/>
                    </a:p>
                    <a:p>
                      <a:endParaRPr lang="en-US" sz="2000"/>
                    </a:p>
                  </a:txBody>
                  <a:tcPr anchor="ctr"/>
                </a:tc>
              </a:tr>
              <a:tr h="419629">
                <a:tc>
                  <a:txBody>
                    <a:bodyPr/>
                    <a:lstStyle/>
                    <a:p>
                      <a:r>
                        <a:rPr lang="en-US" sz="2000"/>
                        <a:t>voyager</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19629">
                <a:tc>
                  <a:txBody>
                    <a:bodyPr/>
                    <a:lstStyle/>
                    <a:p>
                      <a:r>
                        <a:rPr lang="en-US" sz="2000"/>
                        <a:t>regarder un film</a:t>
                      </a:r>
                    </a:p>
                  </a:txBody>
                  <a:tcPr anchor="ctr"/>
                </a:tc>
                <a:tc>
                  <a:txBody>
                    <a:bodyPr/>
                    <a:lstStyle/>
                    <a:p>
                      <a:endParaRPr lang="en-US" sz="2000"/>
                    </a:p>
                  </a:txBody>
                  <a:tcPr anchor="ctr"/>
                </a:tc>
                <a:tc>
                  <a:txBody>
                    <a:bodyPr/>
                    <a:lstStyle/>
                    <a:p>
                      <a:endParaRPr lang="en-US" sz="2000"/>
                    </a:p>
                  </a:txBody>
                  <a:tcPr anchor="ctr"/>
                </a:tc>
                <a:tc>
                  <a:txBody>
                    <a:bodyPr/>
                    <a:lstStyle/>
                    <a:p>
                      <a:endParaRPr lang="en-US" sz="2000"/>
                    </a:p>
                  </a:txBody>
                  <a:tcPr anchor="ctr"/>
                </a:tc>
              </a:tr>
              <a:tr h="419629">
                <a:tc gridSpan="4">
                  <a:txBody>
                    <a:bodyPr/>
                    <a:lstStyle/>
                    <a:p>
                      <a:pPr algn="ctr"/>
                      <a:r>
                        <a:rPr lang="en-US" sz="2800" dirty="0"/>
                        <a:t>Je </a:t>
                      </a:r>
                      <a:r>
                        <a:rPr lang="en-US" sz="2800" dirty="0" err="1"/>
                        <a:t>n’ai</a:t>
                      </a:r>
                      <a:r>
                        <a:rPr lang="en-US" sz="2800" dirty="0"/>
                        <a:t> </a:t>
                      </a:r>
                      <a:r>
                        <a:rPr lang="en-US" sz="2800" dirty="0" err="1"/>
                        <a:t>rien</a:t>
                      </a:r>
                      <a:r>
                        <a:rPr lang="en-US" sz="2800" dirty="0"/>
                        <a:t> fait!  Je</a:t>
                      </a:r>
                      <a:r>
                        <a:rPr lang="en-US" sz="2800" baseline="0" dirty="0"/>
                        <a:t> </a:t>
                      </a:r>
                      <a:r>
                        <a:rPr lang="en-US" sz="2800" baseline="0" dirty="0" err="1"/>
                        <a:t>déteste</a:t>
                      </a:r>
                      <a:r>
                        <a:rPr lang="en-US" sz="2800" baseline="0" dirty="0"/>
                        <a:t> la fête de Saint Valentin!</a:t>
                      </a:r>
                      <a:endParaRPr lang="en-US" sz="2800" dirty="0"/>
                    </a:p>
                  </a:txBody>
                  <a:tcPr anchor="ctr"/>
                </a:tc>
                <a:tc hMerge="1">
                  <a:txBody>
                    <a:bodyPr/>
                    <a:lstStyle/>
                    <a:p>
                      <a:endParaRPr lang="en-US" sz="2000"/>
                    </a:p>
                  </a:txBody>
                  <a:tcPr anchor="ctr"/>
                </a:tc>
                <a:tc hMerge="1">
                  <a:txBody>
                    <a:bodyPr/>
                    <a:lstStyle/>
                    <a:p>
                      <a:endParaRPr lang="en-US" sz="2000"/>
                    </a:p>
                  </a:txBody>
                  <a:tcPr anchor="ctr"/>
                </a:tc>
                <a:tc hMerge="1">
                  <a:txBody>
                    <a:bodyPr/>
                    <a:lstStyle/>
                    <a:p>
                      <a:endParaRPr lang="en-US" sz="2000"/>
                    </a:p>
                  </a:txBody>
                  <a:tcPr anchor="ctr"/>
                </a:tc>
              </a:tr>
            </a:tbl>
          </a:graphicData>
        </a:graphic>
      </p:graphicFrame>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normAutofit/>
          </a:bodyPr>
          <a:lstStyle/>
          <a:p>
            <a:fld id="{D57F1E4F-1CFF-5643-939E-02111984F565}" type="slidenum">
              <a:rPr lang="en-US" smtClean="0"/>
              <a:t>40</a:t>
            </a:fld>
            <a:endParaRPr lang="en-US" dirty="0"/>
          </a:p>
        </p:txBody>
      </p:sp>
      <p:sp>
        <p:nvSpPr>
          <p:cNvPr id="5" name="Rectangle 4"/>
          <p:cNvSpPr/>
          <p:nvPr/>
        </p:nvSpPr>
        <p:spPr>
          <a:xfrm>
            <a:off x="4324027" y="3746499"/>
            <a:ext cx="4350073" cy="1693405"/>
          </a:xfrm>
          <a:prstGeom prst="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smtClean="0">
                <a:solidFill>
                  <a:schemeClr val="bg1"/>
                </a:solidFill>
              </a:rPr>
              <a:t>Co-construct</a:t>
            </a:r>
          </a:p>
          <a:p>
            <a:pPr algn="ctr"/>
            <a:r>
              <a:rPr lang="en-US" sz="2400" dirty="0" smtClean="0">
                <a:solidFill>
                  <a:schemeClr val="bg1"/>
                </a:solidFill>
              </a:rPr>
              <a:t>Pretend you are the author of a grammar textbook. How would you explain the rule? </a:t>
            </a:r>
            <a:endParaRPr lang="en-US" sz="2400" dirty="0">
              <a:solidFill>
                <a:schemeClr val="bg1"/>
              </a:solidFill>
            </a:endParaRPr>
          </a:p>
        </p:txBody>
      </p:sp>
      <p:sp>
        <p:nvSpPr>
          <p:cNvPr id="7" name="TextBox 6"/>
          <p:cNvSpPr txBox="1"/>
          <p:nvPr/>
        </p:nvSpPr>
        <p:spPr>
          <a:xfrm>
            <a:off x="3619500" y="2849738"/>
            <a:ext cx="1623458" cy="400110"/>
          </a:xfrm>
          <a:prstGeom prst="rect">
            <a:avLst/>
          </a:prstGeom>
          <a:noFill/>
        </p:spPr>
        <p:txBody>
          <a:bodyPr wrap="none" rtlCol="0">
            <a:spAutoFit/>
          </a:bodyPr>
          <a:lstStyle/>
          <a:p>
            <a:r>
              <a:rPr lang="en-US" sz="2000">
                <a:solidFill>
                  <a:srgbClr val="FF0000"/>
                </a:solidFill>
              </a:rPr>
              <a:t>Oui, j’ai dîné..</a:t>
            </a:r>
          </a:p>
        </p:txBody>
      </p:sp>
      <p:sp>
        <p:nvSpPr>
          <p:cNvPr id="8" name="TextBox 7"/>
          <p:cNvSpPr txBox="1"/>
          <p:nvPr/>
        </p:nvSpPr>
        <p:spPr>
          <a:xfrm>
            <a:off x="6310708" y="2880516"/>
            <a:ext cx="2204642" cy="369332"/>
          </a:xfrm>
          <a:prstGeom prst="rect">
            <a:avLst/>
          </a:prstGeom>
          <a:noFill/>
        </p:spPr>
        <p:txBody>
          <a:bodyPr wrap="none" rtlCol="0">
            <a:spAutoFit/>
          </a:bodyPr>
          <a:lstStyle/>
          <a:p>
            <a:r>
              <a:rPr lang="en-US">
                <a:solidFill>
                  <a:srgbClr val="FF0000"/>
                </a:solidFill>
              </a:rPr>
              <a:t>Non, je n’ai pas dîné..</a:t>
            </a:r>
          </a:p>
        </p:txBody>
      </p:sp>
    </p:spTree>
    <p:extLst>
      <p:ext uri="{BB962C8B-B14F-4D97-AF65-F5344CB8AC3E}">
        <p14:creationId xmlns:p14="http://schemas.microsoft.com/office/powerpoint/2010/main" val="826620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5592" y="344801"/>
            <a:ext cx="7886700" cy="1325563"/>
          </a:xfrm>
        </p:spPr>
        <p:txBody>
          <a:bodyPr/>
          <a:lstStyle/>
          <a:p>
            <a:r>
              <a:rPr lang="en-US"/>
              <a:t>Guess the answer.</a:t>
            </a:r>
          </a:p>
        </p:txBody>
      </p:sp>
      <p:pic>
        <p:nvPicPr>
          <p:cNvPr id="8" name="Content Placeholder 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739879" y="365126"/>
            <a:ext cx="3768725" cy="1938545"/>
          </a:xfrm>
        </p:spPr>
      </p:pic>
      <p:sp>
        <p:nvSpPr>
          <p:cNvPr id="9" name="Content Placeholder 8"/>
          <p:cNvSpPr>
            <a:spLocks noGrp="1"/>
          </p:cNvSpPr>
          <p:nvPr>
            <p:ph sz="half" idx="2"/>
          </p:nvPr>
        </p:nvSpPr>
        <p:spPr>
          <a:xfrm>
            <a:off x="4739879" y="2511490"/>
            <a:ext cx="4224012" cy="2787353"/>
          </a:xfrm>
        </p:spPr>
        <p:txBody>
          <a:bodyPr>
            <a:noAutofit/>
          </a:bodyPr>
          <a:lstStyle/>
          <a:p>
            <a:pPr marL="457200" indent="-457200">
              <a:buFont typeface="+mj-lt"/>
              <a:buAutoNum type="arabicPeriod"/>
            </a:pPr>
            <a:r>
              <a:rPr lang="en-US" sz="2400"/>
              <a:t>Tu as regardé un film?</a:t>
            </a:r>
          </a:p>
          <a:p>
            <a:pPr marL="457200" indent="-457200">
              <a:buFont typeface="+mj-lt"/>
              <a:buAutoNum type="arabicPeriod"/>
            </a:pPr>
            <a:r>
              <a:rPr lang="en-US" sz="2400"/>
              <a:t>Tu as écouté de la musique?</a:t>
            </a:r>
          </a:p>
          <a:p>
            <a:pPr marL="457200" indent="-457200">
              <a:buFont typeface="+mj-lt"/>
              <a:buAutoNum type="arabicPeriod"/>
            </a:pPr>
            <a:r>
              <a:rPr lang="en-US" sz="2400"/>
              <a:t>Tu as acheté du parfum?</a:t>
            </a:r>
          </a:p>
          <a:p>
            <a:pPr marL="457200" indent="-457200">
              <a:buFont typeface="+mj-lt"/>
              <a:buAutoNum type="arabicPeriod"/>
            </a:pPr>
            <a:r>
              <a:rPr lang="en-US" sz="2400"/>
              <a:t>Tu as dîné au restaurant? </a:t>
            </a:r>
          </a:p>
          <a:p>
            <a:pPr marL="457200" indent="-457200">
              <a:buFont typeface="+mj-lt"/>
              <a:buAutoNum type="arabicPeriod"/>
            </a:pPr>
            <a:r>
              <a:rPr lang="is-IS" sz="2400"/>
              <a:t>….</a:t>
            </a:r>
          </a:p>
          <a:p>
            <a:pPr marL="457200" indent="-457200">
              <a:buFont typeface="+mj-lt"/>
              <a:buAutoNum type="arabicPeriod"/>
            </a:pPr>
            <a:r>
              <a:rPr lang="is-IS" sz="2400"/>
              <a:t>....</a:t>
            </a:r>
          </a:p>
          <a:p>
            <a:pPr marL="457200" indent="-457200">
              <a:buFont typeface="+mj-lt"/>
              <a:buAutoNum type="arabicPeriod"/>
            </a:pPr>
            <a:r>
              <a:rPr lang="is-IS" sz="2400"/>
              <a:t>....</a:t>
            </a:r>
            <a:endParaRPr lang="en-US" sz="2400"/>
          </a:p>
        </p:txBody>
      </p:sp>
      <p:sp>
        <p:nvSpPr>
          <p:cNvPr id="4" name="Footer Placeholder 3"/>
          <p:cNvSpPr>
            <a:spLocks noGrp="1"/>
          </p:cNvSpPr>
          <p:nvPr>
            <p:ph type="ftr" sz="quarter" idx="4294967295"/>
          </p:nvPr>
        </p:nvSpPr>
        <p:spPr>
          <a:xfrm>
            <a:off x="3028950" y="6356351"/>
            <a:ext cx="3086100" cy="365125"/>
          </a:xfrm>
          <a:prstGeom prst="rect">
            <a:avLst/>
          </a:prstGeom>
        </p:spPr>
        <p:txBody>
          <a:bodyPr/>
          <a:lstStyle/>
          <a:p>
            <a:r>
              <a:rPr lang="en-US" dirty="0" smtClean="0"/>
              <a:t>Laura Terrill</a:t>
            </a:r>
            <a:endParaRPr lang="en-US" dirty="0"/>
          </a:p>
        </p:txBody>
      </p:sp>
      <p:sp>
        <p:nvSpPr>
          <p:cNvPr id="5" name="Slide Number Placeholder 4"/>
          <p:cNvSpPr>
            <a:spLocks noGrp="1"/>
          </p:cNvSpPr>
          <p:nvPr>
            <p:ph type="sldNum" sz="quarter" idx="4294967295"/>
          </p:nvPr>
        </p:nvSpPr>
        <p:spPr>
          <a:xfrm>
            <a:off x="6457950" y="6356351"/>
            <a:ext cx="2057400" cy="365125"/>
          </a:xfrm>
          <a:prstGeom prst="rect">
            <a:avLst/>
          </a:prstGeom>
        </p:spPr>
        <p:txBody>
          <a:bodyPr/>
          <a:lstStyle/>
          <a:p>
            <a:fld id="{D57F1E4F-1CFF-5643-939E-02111984F565}" type="slidenum">
              <a:rPr lang="en-US" smtClean="0"/>
              <a:t>41</a:t>
            </a:fld>
            <a:endParaRPr lang="en-US" dirty="0"/>
          </a:p>
        </p:txBody>
      </p:sp>
      <p:sp>
        <p:nvSpPr>
          <p:cNvPr id="6" name="Rectangle 5"/>
          <p:cNvSpPr/>
          <p:nvPr/>
        </p:nvSpPr>
        <p:spPr>
          <a:xfrm rot="20975737">
            <a:off x="637308" y="2355273"/>
            <a:ext cx="2964873" cy="266007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i="1"/>
              <a:t>J’ai acheté des fleurs.</a:t>
            </a:r>
          </a:p>
        </p:txBody>
      </p:sp>
      <p:sp>
        <p:nvSpPr>
          <p:cNvPr id="7" name="Rectangle 6"/>
          <p:cNvSpPr/>
          <p:nvPr/>
        </p:nvSpPr>
        <p:spPr>
          <a:xfrm rot="20975737">
            <a:off x="637309" y="2355273"/>
            <a:ext cx="2964873" cy="2660073"/>
          </a:xfrm>
          <a:prstGeom prst="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i="1"/>
          </a:p>
        </p:txBody>
      </p:sp>
      <p:sp>
        <p:nvSpPr>
          <p:cNvPr id="10" name="TextBox 9"/>
          <p:cNvSpPr txBox="1"/>
          <p:nvPr/>
        </p:nvSpPr>
        <p:spPr>
          <a:xfrm>
            <a:off x="1180902" y="5700255"/>
            <a:ext cx="7575640" cy="954107"/>
          </a:xfrm>
          <a:prstGeom prst="rect">
            <a:avLst/>
          </a:prstGeom>
          <a:solidFill>
            <a:schemeClr val="accent3">
              <a:lumMod val="20000"/>
              <a:lumOff val="80000"/>
            </a:schemeClr>
          </a:solidFill>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2800"/>
              <a:t>Exit Slip:  Write 3 things you did or didn’t do for Valentine’s Day.</a:t>
            </a:r>
          </a:p>
        </p:txBody>
      </p:sp>
    </p:spTree>
    <p:extLst>
      <p:ext uri="{BB962C8B-B14F-4D97-AF65-F5344CB8AC3E}">
        <p14:creationId xmlns:p14="http://schemas.microsoft.com/office/powerpoint/2010/main" val="9409134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mages.jpeg"/>
          <p:cNvPicPr>
            <a:picLocks noChangeAspect="1"/>
          </p:cNvPicPr>
          <p:nvPr/>
        </p:nvPicPr>
        <p:blipFill>
          <a:blip r:embed="rId2"/>
          <a:stretch>
            <a:fillRect/>
          </a:stretch>
        </p:blipFill>
        <p:spPr>
          <a:xfrm>
            <a:off x="391132" y="1600198"/>
            <a:ext cx="1666759" cy="2450592"/>
          </a:xfrm>
          <a:prstGeom prst="rect">
            <a:avLst/>
          </a:prstGeom>
        </p:spPr>
      </p:pic>
      <p:sp>
        <p:nvSpPr>
          <p:cNvPr id="7" name="Rectangle 6"/>
          <p:cNvSpPr/>
          <p:nvPr/>
        </p:nvSpPr>
        <p:spPr>
          <a:xfrm>
            <a:off x="2616200" y="1765300"/>
            <a:ext cx="5663641" cy="3970318"/>
          </a:xfrm>
          <a:prstGeom prst="rect">
            <a:avLst/>
          </a:prstGeom>
        </p:spPr>
        <p:txBody>
          <a:bodyPr wrap="square">
            <a:spAutoFit/>
          </a:bodyPr>
          <a:lstStyle/>
          <a:p>
            <a:r>
              <a:rPr lang="es-ES_tradnl" sz="2800"/>
              <a:t>Write a short description as if you are the one in these pictures. Write as much as you can. Include:</a:t>
            </a:r>
          </a:p>
          <a:p>
            <a:endParaRPr lang="es-ES_tradnl" sz="2800"/>
          </a:p>
          <a:p>
            <a:pPr marL="640080" lvl="1" indent="-182880">
              <a:buFont typeface="Arial"/>
              <a:buChar char="•"/>
            </a:pPr>
            <a:r>
              <a:rPr lang="es-ES_tradnl" sz="2800"/>
              <a:t>personal details – name, age, nationality, where you are from </a:t>
            </a:r>
            <a:endParaRPr lang="en-US" sz="2800"/>
          </a:p>
          <a:p>
            <a:pPr marL="640080" lvl="1" indent="-182880">
              <a:buFont typeface="Arial"/>
              <a:buChar char="•"/>
            </a:pPr>
            <a:r>
              <a:rPr lang="es-ES_tradnl" sz="2800"/>
              <a:t>physical traits and personality traits</a:t>
            </a:r>
            <a:endParaRPr lang="en-US" sz="2800"/>
          </a:p>
          <a:p>
            <a:endParaRPr lang="en-US" sz="2800"/>
          </a:p>
        </p:txBody>
      </p:sp>
      <p:sp>
        <p:nvSpPr>
          <p:cNvPr id="4" name="Title 3"/>
          <p:cNvSpPr>
            <a:spLocks noGrp="1"/>
          </p:cNvSpPr>
          <p:nvPr>
            <p:ph type="title"/>
          </p:nvPr>
        </p:nvSpPr>
        <p:spPr/>
        <p:txBody>
          <a:bodyPr>
            <a:normAutofit/>
          </a:bodyPr>
          <a:lstStyle/>
          <a:p>
            <a:r>
              <a:rPr lang="en-US"/>
              <a:t>Write to incorporate structures.</a:t>
            </a:r>
          </a:p>
        </p:txBody>
      </p:sp>
      <p:pic>
        <p:nvPicPr>
          <p:cNvPr id="6" name="Picture 5" descr="images.jpeg"/>
          <p:cNvPicPr>
            <a:picLocks noChangeAspect="1"/>
          </p:cNvPicPr>
          <p:nvPr/>
        </p:nvPicPr>
        <p:blipFill>
          <a:blip r:embed="rId3"/>
          <a:stretch>
            <a:fillRect/>
          </a:stretch>
        </p:blipFill>
        <p:spPr>
          <a:xfrm>
            <a:off x="409034" y="4139690"/>
            <a:ext cx="1630954" cy="2560320"/>
          </a:xfrm>
          <a:prstGeom prst="rect">
            <a:avLst/>
          </a:prstGeom>
        </p:spPr>
      </p:pic>
      <p:sp>
        <p:nvSpPr>
          <p:cNvPr id="8" name="Slide Number Placeholder 7"/>
          <p:cNvSpPr>
            <a:spLocks noGrp="1"/>
          </p:cNvSpPr>
          <p:nvPr>
            <p:ph type="sldNum" sz="quarter" idx="12"/>
          </p:nvPr>
        </p:nvSpPr>
        <p:spPr/>
        <p:txBody>
          <a:bodyPr>
            <a:normAutofit/>
          </a:bodyPr>
          <a:lstStyle/>
          <a:p>
            <a:fld id="{74C2F60E-34D8-DD42-93FD-7BD7AE432328}" type="slidenum">
              <a:rPr lang="en-US"/>
              <a:pPr/>
              <a:t>42</a:t>
            </a:fld>
            <a:endParaRPr lang="en-US"/>
          </a:p>
        </p:txBody>
      </p:sp>
      <p:sp>
        <p:nvSpPr>
          <p:cNvPr id="9" name="Footer Placeholder 8"/>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20101100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3"/>
          <p:cNvSpPr>
            <a:spLocks noChangeArrowheads="1"/>
          </p:cNvSpPr>
          <p:nvPr/>
        </p:nvSpPr>
        <p:spPr bwMode="auto">
          <a:xfrm>
            <a:off x="218661" y="2771658"/>
            <a:ext cx="1225661" cy="1200329"/>
          </a:xfrm>
          <a:prstGeom prst="rect">
            <a:avLst/>
          </a:prstGeom>
          <a:solidFill>
            <a:schemeClr val="accent3">
              <a:lumMod val="20000"/>
              <a:lumOff val="80000"/>
            </a:schemeClr>
          </a:solidFill>
          <a:ln w="9525">
            <a:noFill/>
            <a:miter lim="800000"/>
            <a:headEnd/>
            <a:tailEnd/>
          </a:ln>
        </p:spPr>
        <p:txBody>
          <a:bodyPr wrap="square" anchor="ctr">
            <a:prstTxWarp prst="textNoShape">
              <a:avLst/>
            </a:prstTxWarp>
            <a:spAutoFit/>
          </a:bodyPr>
          <a:lstStyle/>
          <a:p>
            <a:pPr algn="ctr"/>
            <a:r>
              <a:rPr lang="en-US" sz="2400">
                <a:solidFill>
                  <a:schemeClr val="bg1"/>
                </a:solidFill>
                <a:ea typeface="Calibri" pitchFamily="-1" charset="0"/>
                <a:cs typeface="Calibri" pitchFamily="-1" charset="0"/>
              </a:rPr>
              <a:t>What did </a:t>
            </a:r>
          </a:p>
          <a:p>
            <a:pPr algn="ctr"/>
            <a:r>
              <a:rPr lang="en-US" sz="2400">
                <a:solidFill>
                  <a:schemeClr val="bg1"/>
                </a:solidFill>
                <a:ea typeface="Calibri" pitchFamily="-1" charset="0"/>
                <a:cs typeface="Calibri" pitchFamily="-1" charset="0"/>
              </a:rPr>
              <a:t>you do? </a:t>
            </a:r>
          </a:p>
        </p:txBody>
      </p:sp>
      <p:sp>
        <p:nvSpPr>
          <p:cNvPr id="128003" name="Title 13"/>
          <p:cNvSpPr>
            <a:spLocks noGrp="1"/>
          </p:cNvSpPr>
          <p:nvPr>
            <p:ph type="title"/>
          </p:nvPr>
        </p:nvSpPr>
        <p:spPr/>
        <p:txBody>
          <a:bodyPr/>
          <a:lstStyle/>
          <a:p>
            <a:pPr algn="ctr" eaLnBrk="1" hangingPunct="1"/>
            <a:r>
              <a:rPr lang="en-US">
                <a:ea typeface="ＭＳ Ｐゴシック" pitchFamily="-1" charset="-128"/>
                <a:cs typeface="ＭＳ Ｐゴシック" pitchFamily="-1" charset="-128"/>
              </a:rPr>
              <a:t>Yesterday – Today - Tomorrow</a:t>
            </a:r>
          </a:p>
        </p:txBody>
      </p:sp>
      <p:sp>
        <p:nvSpPr>
          <p:cNvPr id="2" name="Footer Placeholder 1"/>
          <p:cNvSpPr>
            <a:spLocks noGrp="1"/>
          </p:cNvSpPr>
          <p:nvPr>
            <p:ph type="ftr" sz="quarter" idx="11"/>
          </p:nvPr>
        </p:nvSpPr>
        <p:spPr/>
        <p:txBody>
          <a:bodyPr/>
          <a:lstStyle/>
          <a:p>
            <a:r>
              <a:rPr lang="en-US" smtClean="0"/>
              <a:t>Laura Terrill</a:t>
            </a:r>
            <a:endParaRPr lang="en-US"/>
          </a:p>
        </p:txBody>
      </p:sp>
      <p:sp>
        <p:nvSpPr>
          <p:cNvPr id="128004" name="Rectangle 3"/>
          <p:cNvSpPr>
            <a:spLocks noChangeArrowheads="1"/>
          </p:cNvSpPr>
          <p:nvPr/>
        </p:nvSpPr>
        <p:spPr bwMode="auto">
          <a:xfrm>
            <a:off x="2899188" y="6018385"/>
            <a:ext cx="3312700" cy="461665"/>
          </a:xfrm>
          <a:prstGeom prst="rect">
            <a:avLst/>
          </a:prstGeom>
          <a:solidFill>
            <a:schemeClr val="accent3">
              <a:lumMod val="20000"/>
              <a:lumOff val="80000"/>
            </a:schemeClr>
          </a:solidFill>
          <a:ln w="9525">
            <a:noFill/>
            <a:miter lim="800000"/>
            <a:headEnd/>
            <a:tailEnd/>
          </a:ln>
        </p:spPr>
        <p:txBody>
          <a:bodyPr wrap="square">
            <a:prstTxWarp prst="textNoShape">
              <a:avLst/>
            </a:prstTxWarp>
            <a:spAutoFit/>
          </a:bodyPr>
          <a:lstStyle/>
          <a:p>
            <a:pPr algn="ctr"/>
            <a:r>
              <a:rPr lang="en-US" sz="2400">
                <a:solidFill>
                  <a:schemeClr val="bg1"/>
                </a:solidFill>
                <a:ea typeface="Calibri" pitchFamily="-1" charset="0"/>
                <a:cs typeface="Calibri" pitchFamily="-1" charset="0"/>
              </a:rPr>
              <a:t>What are you doing? </a:t>
            </a:r>
          </a:p>
        </p:txBody>
      </p:sp>
      <p:sp>
        <p:nvSpPr>
          <p:cNvPr id="128005" name="Rectangle 3"/>
          <p:cNvSpPr>
            <a:spLocks noChangeArrowheads="1"/>
          </p:cNvSpPr>
          <p:nvPr/>
        </p:nvSpPr>
        <p:spPr bwMode="auto">
          <a:xfrm>
            <a:off x="7531950" y="2537706"/>
            <a:ext cx="1225876" cy="1938992"/>
          </a:xfrm>
          <a:prstGeom prst="rect">
            <a:avLst/>
          </a:prstGeom>
          <a:solidFill>
            <a:schemeClr val="accent3">
              <a:lumMod val="20000"/>
              <a:lumOff val="80000"/>
            </a:schemeClr>
          </a:solidFill>
          <a:ln w="9525">
            <a:noFill/>
            <a:miter lim="800000"/>
            <a:headEnd/>
            <a:tailEnd/>
          </a:ln>
        </p:spPr>
        <p:txBody>
          <a:bodyPr wrap="square" anchor="ctr">
            <a:prstTxWarp prst="textNoShape">
              <a:avLst/>
            </a:prstTxWarp>
            <a:spAutoFit/>
          </a:bodyPr>
          <a:lstStyle/>
          <a:p>
            <a:pPr algn="ctr"/>
            <a:r>
              <a:rPr lang="en-US" sz="2400">
                <a:solidFill>
                  <a:schemeClr val="bg1"/>
                </a:solidFill>
                <a:ea typeface="Calibri" pitchFamily="-1" charset="0"/>
                <a:cs typeface="Calibri" pitchFamily="-1" charset="0"/>
              </a:rPr>
              <a:t>What</a:t>
            </a:r>
            <a:r>
              <a:rPr lang="en-US" sz="2400">
                <a:solidFill>
                  <a:schemeClr val="bg1"/>
                </a:solidFill>
              </a:rPr>
              <a:t> </a:t>
            </a:r>
            <a:r>
              <a:rPr lang="en-US" sz="2400">
                <a:solidFill>
                  <a:schemeClr val="bg1"/>
                </a:solidFill>
                <a:ea typeface="Calibri" pitchFamily="-1" charset="0"/>
                <a:cs typeface="Calibri" pitchFamily="-1" charset="0"/>
              </a:rPr>
              <a:t>are </a:t>
            </a:r>
          </a:p>
          <a:p>
            <a:pPr algn="ctr"/>
            <a:r>
              <a:rPr lang="en-US" sz="2400">
                <a:solidFill>
                  <a:schemeClr val="bg1"/>
                </a:solidFill>
                <a:ea typeface="Calibri" pitchFamily="-1" charset="0"/>
                <a:cs typeface="Calibri" pitchFamily="-1" charset="0"/>
              </a:rPr>
              <a:t>you going</a:t>
            </a:r>
          </a:p>
          <a:p>
            <a:pPr algn="ctr"/>
            <a:r>
              <a:rPr lang="en-US" sz="2400">
                <a:solidFill>
                  <a:schemeClr val="bg1"/>
                </a:solidFill>
                <a:ea typeface="Calibri" pitchFamily="-1" charset="0"/>
                <a:cs typeface="Calibri" pitchFamily="-1" charset="0"/>
              </a:rPr>
              <a:t>to do? </a:t>
            </a:r>
          </a:p>
        </p:txBody>
      </p:sp>
      <p:pic>
        <p:nvPicPr>
          <p:cNvPr id="128006" name="Picture 6" descr="Pictures of El Yunque.jpg"/>
          <p:cNvPicPr>
            <a:picLocks noChangeAspect="1"/>
          </p:cNvPicPr>
          <p:nvPr/>
        </p:nvPicPr>
        <p:blipFill>
          <a:blip r:embed="rId3"/>
          <a:srcRect/>
          <a:stretch>
            <a:fillRect/>
          </a:stretch>
        </p:blipFill>
        <p:spPr bwMode="auto">
          <a:xfrm>
            <a:off x="1828800" y="1981200"/>
            <a:ext cx="5575300" cy="3913188"/>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normAutofit/>
          </a:bodyPr>
          <a:lstStyle/>
          <a:p>
            <a:fld id="{D57F1E4F-1CFF-5643-939E-02111984F565}" type="slidenum">
              <a:rPr lang="en-US" smtClean="0"/>
              <a:t>43</a:t>
            </a:fld>
            <a:endParaRPr lang="en-US" dirty="0"/>
          </a:p>
        </p:txBody>
      </p:sp>
    </p:spTree>
    <p:extLst>
      <p:ext uri="{BB962C8B-B14F-4D97-AF65-F5344CB8AC3E}">
        <p14:creationId xmlns:p14="http://schemas.microsoft.com/office/powerpoint/2010/main" val="1853956025"/>
      </p:ext>
    </p:ext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sp>
        <p:nvSpPr>
          <p:cNvPr id="6" name="Slide Number Placeholder 5"/>
          <p:cNvSpPr>
            <a:spLocks noGrp="1"/>
          </p:cNvSpPr>
          <p:nvPr>
            <p:ph type="sldNum" sz="quarter" idx="12"/>
          </p:nvPr>
        </p:nvSpPr>
        <p:spPr/>
        <p:txBody>
          <a:bodyPr>
            <a:normAutofit/>
          </a:bodyPr>
          <a:lstStyle/>
          <a:p>
            <a:fld id="{D57F1E4F-1CFF-5643-939E-02111984F565}" type="slidenum">
              <a:rPr lang="en-US" smtClean="0"/>
              <a:t>44</a:t>
            </a:fld>
            <a:endParaRPr lang="en-US" dirty="0"/>
          </a:p>
        </p:txBody>
      </p:sp>
      <p:pic>
        <p:nvPicPr>
          <p:cNvPr id="7" name="Picture 8" descr="ReadingManiacs"/>
          <p:cNvPicPr>
            <a:picLocks noChangeAspect="1" noChangeArrowheads="1"/>
          </p:cNvPicPr>
          <p:nvPr/>
        </p:nvPicPr>
        <p:blipFill>
          <a:blip r:embed="rId7"/>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8"/>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9"/>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chemeClr val="accent6"/>
                </a:solidFill>
                <a:latin typeface="Corbel" charset="0"/>
                <a:ea typeface="Corbel" charset="0"/>
                <a:cs typeface="Corbel" charset="0"/>
              </a:rPr>
              <a:t>interpretive</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a:t>
            </a:r>
            <a:r>
              <a:rPr lang="en-US" dirty="0">
                <a:solidFill>
                  <a:schemeClr val="accent6"/>
                </a:solidFill>
                <a:latin typeface="Corbel" charset="0"/>
                <a:ea typeface="Corbel" charset="0"/>
                <a:cs typeface="Corbel" charset="0"/>
              </a:rPr>
              <a:t> </a:t>
            </a:r>
            <a:r>
              <a:rPr lang="en-US" b="1" dirty="0">
                <a:solidFill>
                  <a:schemeClr val="accent6"/>
                </a:solidFill>
                <a:latin typeface="Corbel" charset="0"/>
                <a:ea typeface="Corbel" charset="0"/>
                <a:cs typeface="Corbel" charset="0"/>
              </a:rPr>
              <a:t>interpersonal</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chemeClr val="accent6"/>
                </a:solidFill>
                <a:latin typeface="Corbel" charset="0"/>
                <a:ea typeface="Corbel" charset="0"/>
                <a:cs typeface="Corbel" charset="0"/>
              </a:rPr>
              <a:t>presentational</a:t>
            </a:r>
            <a:r>
              <a:rPr lang="en-US" dirty="0">
                <a:solidFill>
                  <a:schemeClr val="tx1">
                    <a:lumMod val="95000"/>
                  </a:schemeClr>
                </a:solidFill>
                <a:latin typeface="Corbel" charset="0"/>
                <a:ea typeface="Corbel" charset="0"/>
                <a:cs typeface="Corbel" charset="0"/>
              </a:rPr>
              <a:t> mode as a way of making learning more concrete?</a:t>
            </a:r>
          </a:p>
          <a:p>
            <a:endParaRPr lang="en-US" dirty="0">
              <a:solidFill>
                <a:schemeClr val="tx1">
                  <a:lumMod val="95000"/>
                </a:schemeClr>
              </a:solidFill>
              <a:latin typeface="Corbel" charset="0"/>
              <a:ea typeface="Corbel" charset="0"/>
              <a:cs typeface="Corbel" charset="0"/>
            </a:endParaRPr>
          </a:p>
        </p:txBody>
      </p:sp>
    </p:spTree>
    <p:extLst>
      <p:ext uri="{BB962C8B-B14F-4D97-AF65-F5344CB8AC3E}">
        <p14:creationId xmlns:p14="http://schemas.microsoft.com/office/powerpoint/2010/main" val="1993114491"/>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pPr algn="ctr"/>
            <a:r>
              <a:rPr lang="en-US" sz="3200" smtClean="0">
                <a:solidFill>
                  <a:schemeClr val="tx1"/>
                </a:solidFill>
                <a:latin typeface="Corbel" charset="0"/>
                <a:ea typeface="Corbel" charset="0"/>
                <a:cs typeface="Corbel" charset="0"/>
              </a:rPr>
              <a:t>Un enfant réalise son rêve grâce à une photo</a:t>
            </a:r>
            <a:endParaRPr lang="en-US" sz="3200">
              <a:solidFill>
                <a:schemeClr val="tx1"/>
              </a:solidFill>
              <a:latin typeface="Corbel" charset="0"/>
              <a:ea typeface="Corbel" charset="0"/>
              <a:cs typeface="Corbel" charset="0"/>
            </a:endParaRPr>
          </a:p>
        </p:txBody>
      </p:sp>
      <p:pic>
        <p:nvPicPr>
          <p:cNvPr id="5" name="Content Placeholder 4" descr="philippies-enfant-rue.jpg"/>
          <p:cNvPicPr>
            <a:picLocks noGrp="1" noChangeAspect="1"/>
          </p:cNvPicPr>
          <p:nvPr>
            <p:ph idx="1"/>
          </p:nvPr>
        </p:nvPicPr>
        <p:blipFill>
          <a:blip r:embed="rId2"/>
          <a:stretch>
            <a:fillRect/>
          </a:stretch>
        </p:blipFill>
        <p:spPr>
          <a:xfrm>
            <a:off x="1532122" y="1840230"/>
            <a:ext cx="6314451" cy="4206240"/>
          </a:xfrm>
        </p:spPr>
      </p:pic>
      <p:sp>
        <p:nvSpPr>
          <p:cNvPr id="2" name="Footer Placeholder 1"/>
          <p:cNvSpPr>
            <a:spLocks noGrp="1"/>
          </p:cNvSpPr>
          <p:nvPr>
            <p:ph type="ftr" sz="quarter" idx="11"/>
          </p:nvPr>
        </p:nvSpPr>
        <p:spPr/>
        <p:txBody>
          <a:bodyPr/>
          <a:lstStyle/>
          <a:p>
            <a:r>
              <a:rPr lang="en-US"/>
              <a:t>Laura Terrill</a:t>
            </a:r>
          </a:p>
        </p:txBody>
      </p:sp>
      <p:sp>
        <p:nvSpPr>
          <p:cNvPr id="6" name="TextBox 5"/>
          <p:cNvSpPr txBox="1"/>
          <p:nvPr/>
        </p:nvSpPr>
        <p:spPr>
          <a:xfrm>
            <a:off x="1736201" y="6027421"/>
            <a:ext cx="6167522" cy="369332"/>
          </a:xfrm>
          <a:prstGeom prst="rect">
            <a:avLst/>
          </a:prstGeom>
          <a:noFill/>
        </p:spPr>
        <p:txBody>
          <a:bodyPr wrap="none" rtlCol="0">
            <a:spAutoFit/>
          </a:bodyPr>
          <a:lstStyle/>
          <a:p>
            <a:r>
              <a:rPr lang="en-US"/>
              <a:t>http://1jour1actu.com/monde/enfant-photo-philippines-84059/</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45</a:t>
            </a:fld>
            <a:endParaRPr lang="en-US"/>
          </a:p>
        </p:txBody>
      </p:sp>
    </p:spTree>
    <p:extLst>
      <p:ext uri="{BB962C8B-B14F-4D97-AF65-F5344CB8AC3E}">
        <p14:creationId xmlns:p14="http://schemas.microsoft.com/office/powerpoint/2010/main" val="21221412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i="1" smtClean="0">
                <a:solidFill>
                  <a:schemeClr val="tx1"/>
                </a:solidFill>
                <a:latin typeface="Corbel" charset="0"/>
                <a:ea typeface="Corbel" charset="0"/>
                <a:cs typeface="Corbel" charset="0"/>
              </a:rPr>
              <a:t>Inferencing</a:t>
            </a:r>
            <a:endParaRPr lang="en-US">
              <a:solidFill>
                <a:schemeClr val="tx1"/>
              </a:solidFill>
              <a:latin typeface="Corbel" charset="0"/>
              <a:ea typeface="Corbel" charset="0"/>
              <a:cs typeface="Corbel" charset="0"/>
            </a:endParaRPr>
          </a:p>
        </p:txBody>
      </p:sp>
      <p:pic>
        <p:nvPicPr>
          <p:cNvPr id="11" name="Content Placeholder 10" descr="philippines-enfant-rue-2-226x300.jpg"/>
          <p:cNvPicPr>
            <a:picLocks noGrp="1" noChangeAspect="1"/>
          </p:cNvPicPr>
          <p:nvPr>
            <p:ph sz="half" idx="1"/>
          </p:nvPr>
        </p:nvPicPr>
        <p:blipFill>
          <a:blip r:embed="rId2"/>
          <a:stretch>
            <a:fillRect/>
          </a:stretch>
        </p:blipFill>
        <p:spPr>
          <a:xfrm>
            <a:off x="1356782" y="1700207"/>
            <a:ext cx="3168702" cy="4206240"/>
          </a:xfrm>
        </p:spPr>
      </p:pic>
      <p:sp>
        <p:nvSpPr>
          <p:cNvPr id="8" name="Content Placeholder 7"/>
          <p:cNvSpPr>
            <a:spLocks noGrp="1"/>
          </p:cNvSpPr>
          <p:nvPr>
            <p:ph sz="half" idx="2"/>
          </p:nvPr>
        </p:nvSpPr>
        <p:spPr/>
        <p:txBody>
          <a:bodyPr>
            <a:normAutofit/>
          </a:bodyPr>
          <a:lstStyle/>
          <a:p>
            <a:pPr marL="514350" indent="-514350">
              <a:spcBef>
                <a:spcPts val="100"/>
              </a:spcBef>
              <a:buFont typeface="+mj-lt"/>
              <a:buAutoNum type="arabicPeriod"/>
            </a:pPr>
            <a:r>
              <a:rPr lang="en-US" sz="3200">
                <a:latin typeface="Corbel" charset="0"/>
                <a:ea typeface="Corbel" charset="0"/>
                <a:cs typeface="Corbel" charset="0"/>
              </a:rPr>
              <a:t>What is going on in this picture</a:t>
            </a:r>
          </a:p>
          <a:p>
            <a:pPr marL="514350" indent="-514350">
              <a:spcBef>
                <a:spcPts val="100"/>
              </a:spcBef>
              <a:buFont typeface="+mj-lt"/>
              <a:buAutoNum type="arabicPeriod"/>
            </a:pPr>
            <a:endParaRPr lang="en-US" sz="3200">
              <a:latin typeface="Corbel" charset="0"/>
              <a:ea typeface="Corbel" charset="0"/>
              <a:cs typeface="Corbel" charset="0"/>
            </a:endParaRPr>
          </a:p>
          <a:p>
            <a:pPr marL="514350" indent="-514350">
              <a:spcBef>
                <a:spcPts val="100"/>
              </a:spcBef>
              <a:buFont typeface="+mj-lt"/>
              <a:buAutoNum type="arabicPeriod"/>
            </a:pPr>
            <a:r>
              <a:rPr lang="en-US" sz="3200">
                <a:latin typeface="Corbel" charset="0"/>
                <a:ea typeface="Corbel" charset="0"/>
                <a:cs typeface="Corbel" charset="0"/>
              </a:rPr>
              <a:t>What do you see that makes you say that?</a:t>
            </a:r>
          </a:p>
          <a:p>
            <a:pPr marL="514350" indent="-514350">
              <a:spcBef>
                <a:spcPts val="100"/>
              </a:spcBef>
              <a:buFont typeface="+mj-lt"/>
              <a:buAutoNum type="arabicPeriod"/>
            </a:pPr>
            <a:endParaRPr lang="en-US" sz="3200">
              <a:latin typeface="Corbel" charset="0"/>
              <a:ea typeface="Corbel" charset="0"/>
              <a:cs typeface="Corbel" charset="0"/>
            </a:endParaRPr>
          </a:p>
          <a:p>
            <a:pPr marL="514350" indent="-514350">
              <a:spcBef>
                <a:spcPts val="100"/>
              </a:spcBef>
              <a:buFont typeface="+mj-lt"/>
              <a:buAutoNum type="arabicPeriod"/>
            </a:pPr>
            <a:r>
              <a:rPr lang="en-US" sz="3200">
                <a:latin typeface="Corbel" charset="0"/>
                <a:ea typeface="Corbel" charset="0"/>
                <a:cs typeface="Corbel" charset="0"/>
              </a:rPr>
              <a:t>What more can we find? </a:t>
            </a:r>
          </a:p>
        </p:txBody>
      </p:sp>
      <p:sp>
        <p:nvSpPr>
          <p:cNvPr id="3" name="Footer Placeholder 2"/>
          <p:cNvSpPr>
            <a:spLocks noGrp="1"/>
          </p:cNvSpPr>
          <p:nvPr>
            <p:ph type="ftr" sz="quarter" idx="4294967295"/>
          </p:nvPr>
        </p:nvSpPr>
        <p:spPr>
          <a:xfrm>
            <a:off x="125473" y="6311899"/>
            <a:ext cx="4710623" cy="404614"/>
          </a:xfrm>
          <a:prstGeom prst="rect">
            <a:avLst/>
          </a:prstGeom>
        </p:spPr>
        <p:txBody>
          <a:bodyPr/>
          <a:lstStyle/>
          <a:p>
            <a:pPr algn="l"/>
            <a:r>
              <a:rPr lang="en-US"/>
              <a:t>Laura Terrill</a:t>
            </a:r>
          </a:p>
        </p:txBody>
      </p:sp>
      <p:sp>
        <p:nvSpPr>
          <p:cNvPr id="10" name="TextBox 9"/>
          <p:cNvSpPr txBox="1"/>
          <p:nvPr/>
        </p:nvSpPr>
        <p:spPr>
          <a:xfrm>
            <a:off x="5958338" y="6351369"/>
            <a:ext cx="2931662" cy="369332"/>
          </a:xfrm>
          <a:prstGeom prst="rect">
            <a:avLst/>
          </a:prstGeom>
          <a:noFill/>
        </p:spPr>
        <p:txBody>
          <a:bodyPr wrap="square" rtlCol="0">
            <a:spAutoFit/>
          </a:bodyPr>
          <a:lstStyle/>
          <a:p>
            <a:r>
              <a:rPr lang="en-US"/>
              <a:t>visualthinkingstrategies.org</a:t>
            </a:r>
          </a:p>
        </p:txBody>
      </p:sp>
      <p:sp>
        <p:nvSpPr>
          <p:cNvPr id="2" name="Slide Number Placeholder 1"/>
          <p:cNvSpPr>
            <a:spLocks noGrp="1"/>
          </p:cNvSpPr>
          <p:nvPr>
            <p:ph type="sldNum" sz="quarter" idx="4294967295"/>
          </p:nvPr>
        </p:nvSpPr>
        <p:spPr>
          <a:xfrm>
            <a:off x="0" y="1272222"/>
            <a:ext cx="533400" cy="244476"/>
          </a:xfrm>
          <a:prstGeom prst="rect">
            <a:avLst/>
          </a:prstGeom>
        </p:spPr>
        <p:txBody>
          <a:bodyPr>
            <a:normAutofit/>
          </a:bodyPr>
          <a:lstStyle/>
          <a:p>
            <a:fld id="{74C2F60E-34D8-DD42-93FD-7BD7AE432328}" type="slidenum">
              <a:rPr lang="en-US"/>
              <a:pPr/>
              <a:t>46</a:t>
            </a:fld>
            <a:endParaRPr lang="en-US"/>
          </a:p>
        </p:txBody>
      </p:sp>
    </p:spTree>
    <p:extLst>
      <p:ext uri="{BB962C8B-B14F-4D97-AF65-F5344CB8AC3E}">
        <p14:creationId xmlns:p14="http://schemas.microsoft.com/office/powerpoint/2010/main" val="141989870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25034" y="51081"/>
            <a:ext cx="7200900" cy="1485900"/>
          </a:xfrm>
        </p:spPr>
        <p:txBody>
          <a:bodyPr>
            <a:normAutofit/>
          </a:bodyPr>
          <a:lstStyle/>
          <a:p>
            <a:r>
              <a:rPr lang="en-US" sz="3200" i="1" smtClean="0">
                <a:solidFill>
                  <a:schemeClr val="tx1"/>
                </a:solidFill>
                <a:latin typeface="Corbel" charset="0"/>
                <a:ea typeface="Corbel" charset="0"/>
                <a:cs typeface="Corbel" charset="0"/>
              </a:rPr>
              <a:t>Daniel fait ses devoirs dans la rue, à la lumière d'un magasin.</a:t>
            </a:r>
            <a:endParaRPr lang="en-US" sz="3200">
              <a:solidFill>
                <a:schemeClr val="tx1"/>
              </a:solidFill>
              <a:latin typeface="Corbel" charset="0"/>
              <a:ea typeface="Corbel" charset="0"/>
              <a:cs typeface="Corbel" charset="0"/>
            </a:endParaRPr>
          </a:p>
        </p:txBody>
      </p:sp>
      <p:pic>
        <p:nvPicPr>
          <p:cNvPr id="8" name="Content Placeholder 7" descr="philippies-enfant-rue.jpg"/>
          <p:cNvPicPr>
            <a:picLocks noGrp="1" noChangeAspect="1"/>
          </p:cNvPicPr>
          <p:nvPr>
            <p:ph sz="half" idx="1"/>
          </p:nvPr>
        </p:nvPicPr>
        <p:blipFill>
          <a:blip r:embed="rId2"/>
          <a:stretch>
            <a:fillRect/>
          </a:stretch>
        </p:blipFill>
        <p:spPr>
          <a:xfrm>
            <a:off x="571506" y="1828800"/>
            <a:ext cx="4584846" cy="3054096"/>
          </a:xfrm>
        </p:spPr>
      </p:pic>
      <p:sp>
        <p:nvSpPr>
          <p:cNvPr id="7" name="Content Placeholder 6"/>
          <p:cNvSpPr>
            <a:spLocks noGrp="1"/>
          </p:cNvSpPr>
          <p:nvPr>
            <p:ph sz="half" idx="2"/>
          </p:nvPr>
        </p:nvSpPr>
        <p:spPr>
          <a:xfrm>
            <a:off x="5613552" y="1691640"/>
            <a:ext cx="3362808" cy="4469927"/>
          </a:xfrm>
          <a:solidFill>
            <a:schemeClr val="accent3">
              <a:lumMod val="20000"/>
              <a:lumOff val="80000"/>
            </a:schemeClr>
          </a:solidFill>
        </p:spPr>
        <p:txBody>
          <a:bodyPr anchor="ctr">
            <a:noAutofit/>
          </a:bodyPr>
          <a:lstStyle/>
          <a:p>
            <a:pPr marL="0" indent="0">
              <a:lnSpc>
                <a:spcPct val="100000"/>
              </a:lnSpc>
              <a:spcBef>
                <a:spcPts val="0"/>
              </a:spcBef>
              <a:spcAft>
                <a:spcPts val="0"/>
              </a:spcAft>
              <a:buNone/>
            </a:pPr>
            <a:r>
              <a:rPr lang="en-US" sz="2400" smtClean="0">
                <a:solidFill>
                  <a:schemeClr val="bg1"/>
                </a:solidFill>
                <a:latin typeface="Corbel" charset="0"/>
                <a:ea typeface="Corbel" charset="0"/>
                <a:cs typeface="Corbel" charset="0"/>
              </a:rPr>
              <a:t>Daniel Cabrera a 9 ans. Il vit aux Philippines, un pays d'Asie du Sud-Est, situé à plus de 11 000 </a:t>
            </a:r>
          </a:p>
          <a:p>
            <a:pPr marL="0" indent="0">
              <a:lnSpc>
                <a:spcPct val="100000"/>
              </a:lnSpc>
              <a:spcBef>
                <a:spcPts val="0"/>
              </a:spcBef>
              <a:spcAft>
                <a:spcPts val="0"/>
              </a:spcAft>
              <a:buNone/>
            </a:pPr>
            <a:r>
              <a:rPr lang="en-US" sz="2400" smtClean="0">
                <a:solidFill>
                  <a:schemeClr val="bg1"/>
                </a:solidFill>
                <a:latin typeface="Corbel" charset="0"/>
                <a:ea typeface="Corbel" charset="0"/>
                <a:cs typeface="Corbel" charset="0"/>
              </a:rPr>
              <a:t>kilomètres de la France. Les Philippines sont constituées de plus de 7 000 îles. Daniel vit à Cebu, une île située au centre de l'archipel philippin.</a:t>
            </a:r>
            <a:endParaRPr lang="en-US" sz="2400">
              <a:solidFill>
                <a:schemeClr val="bg1"/>
              </a:solidFill>
              <a:latin typeface="Corbel" charset="0"/>
              <a:ea typeface="Corbel" charset="0"/>
              <a:cs typeface="Corbel" charset="0"/>
            </a:endParaRPr>
          </a:p>
        </p:txBody>
      </p:sp>
      <p:sp>
        <p:nvSpPr>
          <p:cNvPr id="3" name="Footer Placeholder 2"/>
          <p:cNvSpPr>
            <a:spLocks noGrp="1"/>
          </p:cNvSpPr>
          <p:nvPr>
            <p:ph type="ftr" sz="quarter" idx="4294967295"/>
          </p:nvPr>
        </p:nvSpPr>
        <p:spPr>
          <a:xfrm>
            <a:off x="229291" y="6391473"/>
            <a:ext cx="4710623" cy="404614"/>
          </a:xfrm>
          <a:prstGeom prst="rect">
            <a:avLst/>
          </a:prstGeom>
        </p:spPr>
        <p:txBody>
          <a:bodyPr/>
          <a:lstStyle/>
          <a:p>
            <a:r>
              <a:rPr lang="en-US"/>
              <a:t>Laura Terrill</a:t>
            </a:r>
          </a:p>
        </p:txBody>
      </p:sp>
      <p:sp>
        <p:nvSpPr>
          <p:cNvPr id="10" name="TextBox 9"/>
          <p:cNvSpPr txBox="1"/>
          <p:nvPr/>
        </p:nvSpPr>
        <p:spPr>
          <a:xfrm>
            <a:off x="806529" y="4961239"/>
            <a:ext cx="4114800" cy="1200328"/>
          </a:xfrm>
          <a:prstGeom prst="rect">
            <a:avLst/>
          </a:prstGeom>
          <a:solidFill>
            <a:schemeClr val="accent3">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a:t>Students write questions in target language that are answered in the text. </a:t>
            </a:r>
          </a:p>
        </p:txBody>
      </p:sp>
      <p:sp>
        <p:nvSpPr>
          <p:cNvPr id="2" name="Slide Number Placeholder 1"/>
          <p:cNvSpPr>
            <a:spLocks noGrp="1"/>
          </p:cNvSpPr>
          <p:nvPr>
            <p:ph type="sldNum" sz="quarter" idx="4294967295"/>
          </p:nvPr>
        </p:nvSpPr>
        <p:spPr>
          <a:xfrm>
            <a:off x="0" y="1272222"/>
            <a:ext cx="533400" cy="244476"/>
          </a:xfrm>
          <a:prstGeom prst="rect">
            <a:avLst/>
          </a:prstGeom>
        </p:spPr>
        <p:txBody>
          <a:bodyPr>
            <a:normAutofit/>
          </a:bodyPr>
          <a:lstStyle/>
          <a:p>
            <a:fld id="{74C2F60E-34D8-DD42-93FD-7BD7AE432328}" type="slidenum">
              <a:rPr lang="en-US"/>
              <a:pPr/>
              <a:t>47</a:t>
            </a:fld>
            <a:endParaRPr lang="en-US"/>
          </a:p>
        </p:txBody>
      </p:sp>
    </p:spTree>
    <p:extLst>
      <p:ext uri="{BB962C8B-B14F-4D97-AF65-F5344CB8AC3E}">
        <p14:creationId xmlns:p14="http://schemas.microsoft.com/office/powerpoint/2010/main" val="139928308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28700" y="22999"/>
            <a:ext cx="7200900" cy="1485900"/>
          </a:xfrm>
        </p:spPr>
        <p:txBody>
          <a:bodyPr>
            <a:normAutofit/>
          </a:bodyPr>
          <a:lstStyle/>
          <a:p>
            <a:r>
              <a:rPr lang="en-US" sz="3600" i="1" smtClean="0">
                <a:solidFill>
                  <a:schemeClr val="tx1"/>
                </a:solidFill>
                <a:latin typeface="Corbel" charset="0"/>
                <a:ea typeface="Corbel" charset="0"/>
                <a:cs typeface="Corbel" charset="0"/>
              </a:rPr>
              <a:t>Daniel fait ses devoirs dans la rue, à la lumière d'un magasin.</a:t>
            </a:r>
            <a:endParaRPr lang="en-US" sz="3600">
              <a:solidFill>
                <a:schemeClr val="tx1"/>
              </a:solidFill>
              <a:latin typeface="Corbel" charset="0"/>
              <a:ea typeface="Corbel" charset="0"/>
              <a:cs typeface="Corbel" charset="0"/>
            </a:endParaRPr>
          </a:p>
        </p:txBody>
      </p:sp>
      <p:pic>
        <p:nvPicPr>
          <p:cNvPr id="11" name="Content Placeholder 10" descr="philippines-enfant-rue-2-226x300.jpg"/>
          <p:cNvPicPr>
            <a:picLocks noGrp="1" noChangeAspect="1"/>
          </p:cNvPicPr>
          <p:nvPr>
            <p:ph sz="half" idx="1"/>
          </p:nvPr>
        </p:nvPicPr>
        <p:blipFill>
          <a:blip r:embed="rId2"/>
          <a:srcRect l="-6416" r="-6416"/>
          <a:stretch>
            <a:fillRect/>
          </a:stretch>
        </p:blipFill>
        <p:spPr>
          <a:xfrm>
            <a:off x="492132" y="1589567"/>
            <a:ext cx="3886200" cy="4572000"/>
          </a:xfrm>
        </p:spPr>
      </p:pic>
      <p:sp>
        <p:nvSpPr>
          <p:cNvPr id="7" name="Content Placeholder 6"/>
          <p:cNvSpPr>
            <a:spLocks noGrp="1"/>
          </p:cNvSpPr>
          <p:nvPr>
            <p:ph sz="half" idx="2"/>
          </p:nvPr>
        </p:nvSpPr>
        <p:spPr>
          <a:xfrm>
            <a:off x="4495800" y="1589567"/>
            <a:ext cx="4578513" cy="4572000"/>
          </a:xfrm>
        </p:spPr>
        <p:txBody>
          <a:bodyPr>
            <a:noAutofit/>
          </a:bodyPr>
          <a:lstStyle/>
          <a:p>
            <a:pPr marL="0" indent="0">
              <a:spcBef>
                <a:spcPts val="0"/>
              </a:spcBef>
              <a:buNone/>
            </a:pPr>
            <a:r>
              <a:rPr lang="en-US" sz="2000" smtClean="0">
                <a:solidFill>
                  <a:schemeClr val="tx1"/>
                </a:solidFill>
                <a:latin typeface="Corbel" charset="0"/>
                <a:ea typeface="Corbel" charset="0"/>
                <a:cs typeface="Corbel" charset="0"/>
              </a:rPr>
              <a:t>Que nous montre cette photo?</a:t>
            </a:r>
          </a:p>
          <a:p>
            <a:pPr marL="0" indent="0">
              <a:spcBef>
                <a:spcPts val="0"/>
              </a:spcBef>
              <a:buNone/>
            </a:pPr>
            <a:endParaRPr lang="en-US" sz="2000" smtClean="0">
              <a:solidFill>
                <a:schemeClr val="tx1"/>
              </a:solidFill>
              <a:latin typeface="Corbel" charset="0"/>
              <a:ea typeface="Corbel" charset="0"/>
              <a:cs typeface="Corbel" charset="0"/>
            </a:endParaRPr>
          </a:p>
          <a:p>
            <a:pPr marL="0" indent="0">
              <a:spcBef>
                <a:spcPts val="0"/>
              </a:spcBef>
              <a:buNone/>
            </a:pPr>
            <a:r>
              <a:rPr lang="en-US" sz="2000" smtClean="0">
                <a:solidFill>
                  <a:schemeClr val="tx1"/>
                </a:solidFill>
                <a:latin typeface="Corbel" charset="0"/>
                <a:ea typeface="Corbel" charset="0"/>
                <a:cs typeface="Corbel" charset="0"/>
              </a:rPr>
              <a:t>Daniel est assis dans la rue, la nuit est tombée ; il a posé son cahier sur un tabouret et il fait ses devoirs à la lumière d'un fast-food, près de chez lui. Le petit garçon est très déterminé, il veut devenir policier… et médecin. Il sait que pour réussir il lui faut aller à l'école. Daniel est d'autant plus motivé qu'il vit dans un pays très pauvre : 1 Philippin sur 4 vit dans un bidonville, et n'a pas toujours de quoi manger. Beaucoup de petits Philippins travaillent ou mendient au lieu d'aller à l'école.</a:t>
            </a:r>
            <a:endParaRPr lang="en-US" sz="2000">
              <a:solidFill>
                <a:schemeClr val="tx1"/>
              </a:solidFill>
              <a:latin typeface="Corbel" charset="0"/>
              <a:ea typeface="Corbel" charset="0"/>
              <a:cs typeface="Corbel" charset="0"/>
            </a:endParaRPr>
          </a:p>
        </p:txBody>
      </p:sp>
      <p:sp>
        <p:nvSpPr>
          <p:cNvPr id="3" name="Footer Placeholder 2"/>
          <p:cNvSpPr>
            <a:spLocks noGrp="1"/>
          </p:cNvSpPr>
          <p:nvPr>
            <p:ph type="ftr" sz="quarter" idx="4294967295"/>
          </p:nvPr>
        </p:nvSpPr>
        <p:spPr>
          <a:xfrm>
            <a:off x="617109" y="6369367"/>
            <a:ext cx="4710623" cy="404614"/>
          </a:xfrm>
          <a:prstGeom prst="rect">
            <a:avLst/>
          </a:prstGeom>
        </p:spPr>
        <p:txBody>
          <a:bodyPr/>
          <a:lstStyle/>
          <a:p>
            <a:r>
              <a:rPr lang="en-US">
                <a:solidFill>
                  <a:schemeClr val="bg1"/>
                </a:solidFill>
              </a:rPr>
              <a:t>Laura Terrill</a:t>
            </a:r>
          </a:p>
        </p:txBody>
      </p:sp>
      <p:sp>
        <p:nvSpPr>
          <p:cNvPr id="9" name="TextBox 8"/>
          <p:cNvSpPr txBox="1"/>
          <p:nvPr/>
        </p:nvSpPr>
        <p:spPr>
          <a:xfrm>
            <a:off x="2438400" y="6426755"/>
            <a:ext cx="6167522" cy="369332"/>
          </a:xfrm>
          <a:prstGeom prst="rect">
            <a:avLst/>
          </a:prstGeom>
          <a:noFill/>
        </p:spPr>
        <p:txBody>
          <a:bodyPr wrap="none" rtlCol="0">
            <a:spAutoFit/>
          </a:bodyPr>
          <a:lstStyle/>
          <a:p>
            <a:r>
              <a:rPr lang="en-US"/>
              <a:t>http://1jour1actu.com/monde/enfant-photo-philippines-84059/</a:t>
            </a:r>
          </a:p>
        </p:txBody>
      </p:sp>
      <p:sp>
        <p:nvSpPr>
          <p:cNvPr id="12" name="TextBox 11"/>
          <p:cNvSpPr txBox="1"/>
          <p:nvPr/>
        </p:nvSpPr>
        <p:spPr>
          <a:xfrm rot="20762004">
            <a:off x="353791" y="4730956"/>
            <a:ext cx="4114800" cy="1569660"/>
          </a:xfrm>
          <a:prstGeom prst="rect">
            <a:avLst/>
          </a:prstGeom>
          <a:solidFill>
            <a:schemeClr val="accent4">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a:r>
              <a:rPr lang="en-US" sz="2400"/>
              <a:t>Students select </a:t>
            </a:r>
            <a:r>
              <a:rPr lang="en-US" sz="2400" smtClean="0"/>
              <a:t>or are given</a:t>
            </a:r>
          </a:p>
          <a:p>
            <a:pPr algn="ctr"/>
            <a:r>
              <a:rPr lang="en-US" sz="2400" smtClean="0"/>
              <a:t>3-4 </a:t>
            </a:r>
            <a:r>
              <a:rPr lang="en-US" sz="2400"/>
              <a:t>important words and </a:t>
            </a:r>
            <a:r>
              <a:rPr lang="en-US" sz="2400" smtClean="0"/>
              <a:t>then explain why they are important. </a:t>
            </a:r>
            <a:endParaRPr lang="en-US" sz="2400"/>
          </a:p>
        </p:txBody>
      </p:sp>
      <p:sp>
        <p:nvSpPr>
          <p:cNvPr id="2" name="Slide Number Placeholder 1"/>
          <p:cNvSpPr>
            <a:spLocks noGrp="1"/>
          </p:cNvSpPr>
          <p:nvPr>
            <p:ph type="sldNum" sz="quarter" idx="4294967295"/>
          </p:nvPr>
        </p:nvSpPr>
        <p:spPr>
          <a:xfrm>
            <a:off x="0" y="1272222"/>
            <a:ext cx="533400" cy="244476"/>
          </a:xfrm>
          <a:prstGeom prst="rect">
            <a:avLst/>
          </a:prstGeom>
        </p:spPr>
        <p:txBody>
          <a:bodyPr>
            <a:normAutofit/>
          </a:bodyPr>
          <a:lstStyle/>
          <a:p>
            <a:fld id="{74C2F60E-34D8-DD42-93FD-7BD7AE432328}" type="slidenum">
              <a:rPr lang="en-US"/>
              <a:pPr/>
              <a:t>48</a:t>
            </a:fld>
            <a:endParaRPr lang="en-US"/>
          </a:p>
        </p:txBody>
      </p:sp>
    </p:spTree>
    <p:extLst>
      <p:ext uri="{BB962C8B-B14F-4D97-AF65-F5344CB8AC3E}">
        <p14:creationId xmlns:p14="http://schemas.microsoft.com/office/powerpoint/2010/main" val="65739129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Text Box 3"/>
          <p:cNvSpPr txBox="1">
            <a:spLocks noChangeArrowheads="1"/>
          </p:cNvSpPr>
          <p:nvPr/>
        </p:nvSpPr>
        <p:spPr bwMode="auto">
          <a:xfrm>
            <a:off x="6384925" y="5935663"/>
            <a:ext cx="1549400" cy="368300"/>
          </a:xfrm>
          <a:prstGeom prst="rect">
            <a:avLst/>
          </a:prstGeom>
          <a:noFill/>
          <a:ln w="9525">
            <a:noFill/>
            <a:miter lim="800000"/>
            <a:headEnd/>
            <a:tailEnd/>
          </a:ln>
        </p:spPr>
        <p:txBody>
          <a:bodyPr wrap="none">
            <a:prstTxWarp prst="textNoShape">
              <a:avLst/>
            </a:prstTxWarp>
            <a:spAutoFit/>
          </a:bodyPr>
          <a:lstStyle/>
          <a:p>
            <a:r>
              <a:rPr lang="en-US">
                <a:solidFill>
                  <a:srgbClr val="406F8D"/>
                </a:solidFill>
              </a:rPr>
              <a:t>Ruth Culham</a:t>
            </a:r>
          </a:p>
        </p:txBody>
      </p:sp>
      <p:sp>
        <p:nvSpPr>
          <p:cNvPr id="222212" name="Text Box 4"/>
          <p:cNvSpPr txBox="1">
            <a:spLocks noChangeArrowheads="1"/>
          </p:cNvSpPr>
          <p:nvPr/>
        </p:nvSpPr>
        <p:spPr bwMode="auto">
          <a:xfrm>
            <a:off x="563563" y="3429000"/>
            <a:ext cx="8016875" cy="2227263"/>
          </a:xfrm>
          <a:prstGeom prst="rect">
            <a:avLst/>
          </a:prstGeom>
          <a:noFill/>
          <a:ln w="9525">
            <a:noFill/>
            <a:miter lim="800000"/>
            <a:headEnd/>
            <a:tailEnd/>
          </a:ln>
        </p:spPr>
        <p:txBody>
          <a:bodyPr>
            <a:prstTxWarp prst="textNoShape">
              <a:avLst/>
            </a:prstTxWarp>
            <a:spAutoFit/>
          </a:bodyPr>
          <a:lstStyle/>
          <a:p>
            <a:r>
              <a:rPr lang="en-US" sz="2800" i="1"/>
              <a:t>“Fluent writing is graceful, varied, rhythmic — almost musical. It’s easy to read aloud. Sentences are well built. They move. They are varied in structure and length. Each one seems to flow right out of the one before.”</a:t>
            </a:r>
          </a:p>
        </p:txBody>
      </p:sp>
      <p:pic>
        <p:nvPicPr>
          <p:cNvPr id="222213" name="Picture 5" descr="prod7187_dt"/>
          <p:cNvPicPr>
            <a:picLocks noChangeAspect="1" noChangeArrowheads="1"/>
          </p:cNvPicPr>
          <p:nvPr/>
        </p:nvPicPr>
        <p:blipFill>
          <a:blip r:embed="rId3"/>
          <a:srcRect/>
          <a:stretch>
            <a:fillRect/>
          </a:stretch>
        </p:blipFill>
        <p:spPr bwMode="auto">
          <a:xfrm>
            <a:off x="604640" y="552450"/>
            <a:ext cx="2724150" cy="2724150"/>
          </a:xfrm>
          <a:prstGeom prst="rect">
            <a:avLst/>
          </a:prstGeom>
          <a:noFill/>
          <a:ln w="9525">
            <a:noFill/>
            <a:miter lim="800000"/>
            <a:headEnd/>
            <a:tailEnd/>
          </a:ln>
        </p:spPr>
      </p:pic>
      <p:sp>
        <p:nvSpPr>
          <p:cNvPr id="10" name="Title 9"/>
          <p:cNvSpPr>
            <a:spLocks noGrp="1"/>
          </p:cNvSpPr>
          <p:nvPr>
            <p:ph type="title"/>
          </p:nvPr>
        </p:nvSpPr>
        <p:spPr/>
        <p:txBody>
          <a:bodyPr>
            <a:normAutofit/>
          </a:bodyPr>
          <a:lstStyle/>
          <a:p>
            <a:pPr algn="ctr"/>
            <a:r>
              <a:rPr lang="en-US" i="1">
                <a:solidFill>
                  <a:schemeClr val="tx1"/>
                </a:solidFill>
              </a:rPr>
              <a:t>                              Sentence Fluency</a:t>
            </a:r>
            <a:endParaRPr lang="en-US" sz="3600">
              <a:solidFill>
                <a:schemeClr val="tx1"/>
              </a:solidFill>
            </a:endParaRPr>
          </a:p>
        </p:txBody>
      </p:sp>
      <p:sp>
        <p:nvSpPr>
          <p:cNvPr id="222215" name="Footer Placeholder 6"/>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49</a:t>
            </a:fld>
            <a:endParaRPr lang="en-US"/>
          </a:p>
        </p:txBody>
      </p:sp>
    </p:spTree>
    <p:extLst>
      <p:ext uri="{BB962C8B-B14F-4D97-AF65-F5344CB8AC3E}">
        <p14:creationId xmlns:p14="http://schemas.microsoft.com/office/powerpoint/2010/main" val="161714951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keep-calm-and-pretend-it-s-on-the-lesson-plan-47.png"/>
          <p:cNvPicPr>
            <a:picLocks noChangeAspect="1"/>
          </p:cNvPicPr>
          <p:nvPr/>
        </p:nvPicPr>
        <p:blipFill>
          <a:blip r:embed="rId3"/>
          <a:stretch>
            <a:fillRect/>
          </a:stretch>
        </p:blipFill>
        <p:spPr>
          <a:xfrm>
            <a:off x="2211164" y="890469"/>
            <a:ext cx="4799235" cy="5199164"/>
          </a:xfrm>
          <a:prstGeom prst="rect">
            <a:avLst/>
          </a:prstGeom>
        </p:spPr>
      </p:pic>
      <p:sp>
        <p:nvSpPr>
          <p:cNvPr id="2" name="Footer Placeholder 1"/>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89915712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Text Box 2"/>
          <p:cNvSpPr txBox="1">
            <a:spLocks noChangeArrowheads="1"/>
          </p:cNvSpPr>
          <p:nvPr/>
        </p:nvSpPr>
        <p:spPr bwMode="auto">
          <a:xfrm>
            <a:off x="4686300" y="2590745"/>
            <a:ext cx="3436938" cy="2862322"/>
          </a:xfrm>
          <a:prstGeom prst="rect">
            <a:avLst/>
          </a:prstGeom>
          <a:noFill/>
          <a:ln w="9525">
            <a:noFill/>
            <a:miter lim="800000"/>
            <a:headEnd/>
            <a:tailEnd/>
          </a:ln>
        </p:spPr>
        <p:txBody>
          <a:bodyPr>
            <a:prstTxWarp prst="textNoShape">
              <a:avLst/>
            </a:prstTxWarp>
            <a:spAutoFit/>
          </a:bodyPr>
          <a:lstStyle/>
          <a:p>
            <a:r>
              <a:rPr lang="en-US" sz="3600">
                <a:latin typeface="Calibri" pitchFamily="-112" charset="0"/>
                <a:ea typeface="Calibri" pitchFamily="-112" charset="0"/>
                <a:cs typeface="Calibri" pitchFamily="-112" charset="0"/>
              </a:rPr>
              <a:t>Daniel goes to school. He studies a lot. He reads. He writes. He is intelligent. </a:t>
            </a:r>
          </a:p>
        </p:txBody>
      </p:sp>
      <p:sp>
        <p:nvSpPr>
          <p:cNvPr id="224259" name="Rectangle 4"/>
          <p:cNvSpPr>
            <a:spLocks noChangeArrowheads="1"/>
          </p:cNvSpPr>
          <p:nvPr/>
        </p:nvSpPr>
        <p:spPr bwMode="auto">
          <a:xfrm>
            <a:off x="774700" y="1198510"/>
            <a:ext cx="7772400" cy="1143000"/>
          </a:xfrm>
          <a:prstGeom prst="rect">
            <a:avLst/>
          </a:prstGeom>
          <a:noFill/>
          <a:ln w="9525">
            <a:noFill/>
            <a:miter lim="800000"/>
            <a:headEnd/>
            <a:tailEnd/>
          </a:ln>
        </p:spPr>
        <p:txBody>
          <a:bodyPr anchor="ctr">
            <a:prstTxWarp prst="textNoShape">
              <a:avLst/>
            </a:prstTxWarp>
          </a:bodyPr>
          <a:lstStyle/>
          <a:p>
            <a:pPr algn="ctr" eaLnBrk="1" hangingPunct="1"/>
            <a:endParaRPr lang="en-US" sz="3200">
              <a:solidFill>
                <a:srgbClr val="000000"/>
              </a:solidFill>
              <a:latin typeface="Calibri" pitchFamily="-112" charset="0"/>
              <a:ea typeface="Calibri" pitchFamily="-112" charset="0"/>
              <a:cs typeface="Calibri" pitchFamily="-112" charset="0"/>
            </a:endParaRPr>
          </a:p>
        </p:txBody>
      </p:sp>
      <p:sp>
        <p:nvSpPr>
          <p:cNvPr id="9" name="Title 8"/>
          <p:cNvSpPr>
            <a:spLocks noGrp="1"/>
          </p:cNvSpPr>
          <p:nvPr>
            <p:ph type="title"/>
          </p:nvPr>
        </p:nvSpPr>
        <p:spPr/>
        <p:txBody>
          <a:bodyPr>
            <a:normAutofit/>
          </a:bodyPr>
          <a:lstStyle/>
          <a:p>
            <a:r>
              <a:rPr lang="en-US">
                <a:solidFill>
                  <a:schemeClr val="tx1"/>
                </a:solidFill>
                <a:latin typeface="Calibri" pitchFamily="-112" charset="0"/>
                <a:ea typeface="Calibri" pitchFamily="-112" charset="0"/>
                <a:cs typeface="Calibri" pitchFamily="-112" charset="0"/>
              </a:rPr>
              <a:t>Write 5 sentences about Daniel….</a:t>
            </a:r>
            <a:endParaRPr lang="en-US">
              <a:solidFill>
                <a:schemeClr val="tx1"/>
              </a:solidFill>
            </a:endParaRPr>
          </a:p>
        </p:txBody>
      </p:sp>
      <p:sp>
        <p:nvSpPr>
          <p:cNvPr id="224262" name="Footer Placeholder 5"/>
          <p:cNvSpPr>
            <a:spLocks noGrp="1"/>
          </p:cNvSpPr>
          <p:nvPr>
            <p:ph type="ftr" sz="quarter" idx="11"/>
          </p:nvPr>
        </p:nvSpPr>
        <p:spPr/>
        <p:txBody>
          <a:bodyPr/>
          <a:lstStyle/>
          <a:p>
            <a:r>
              <a:rPr lang="en-US"/>
              <a:t>Laura Terrill</a:t>
            </a:r>
          </a:p>
        </p:txBody>
      </p:sp>
      <p:pic>
        <p:nvPicPr>
          <p:cNvPr id="8" name="Content Placeholder 10" descr="philippines-enfant-rue-2-226x300.jpg"/>
          <p:cNvPicPr>
            <a:picLocks noChangeAspect="1"/>
          </p:cNvPicPr>
          <p:nvPr/>
        </p:nvPicPr>
        <p:blipFill>
          <a:blip r:embed="rId3"/>
          <a:stretch>
            <a:fillRect/>
          </a:stretch>
        </p:blipFill>
        <p:spPr>
          <a:xfrm>
            <a:off x="774700" y="1770010"/>
            <a:ext cx="3168702" cy="4206240"/>
          </a:xfrm>
          <a:prstGeom prst="rect">
            <a:avLst/>
          </a:prstGeom>
        </p:spPr>
      </p:pic>
      <p:sp>
        <p:nvSpPr>
          <p:cNvPr id="2" name="Slide Number Placeholder 1"/>
          <p:cNvSpPr>
            <a:spLocks noGrp="1"/>
          </p:cNvSpPr>
          <p:nvPr>
            <p:ph type="sldNum" sz="quarter" idx="12"/>
          </p:nvPr>
        </p:nvSpPr>
        <p:spPr/>
        <p:txBody>
          <a:bodyPr>
            <a:normAutofit/>
          </a:bodyPr>
          <a:lstStyle/>
          <a:p>
            <a:fld id="{74C2F60E-34D8-DD42-93FD-7BD7AE432328}" type="slidenum">
              <a:rPr lang="en-US"/>
              <a:pPr/>
              <a:t>50</a:t>
            </a:fld>
            <a:endParaRPr lang="en-US"/>
          </a:p>
        </p:txBody>
      </p:sp>
    </p:spTree>
    <p:extLst>
      <p:ext uri="{BB962C8B-B14F-4D97-AF65-F5344CB8AC3E}">
        <p14:creationId xmlns:p14="http://schemas.microsoft.com/office/powerpoint/2010/main" val="140686531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5038649" y="1728072"/>
            <a:ext cx="3889631" cy="4495800"/>
          </a:xfrm>
        </p:spPr>
        <p:txBody>
          <a:bodyPr>
            <a:noAutofit/>
          </a:bodyPr>
          <a:lstStyle/>
          <a:p>
            <a:pPr marL="0" indent="0">
              <a:buNone/>
            </a:pPr>
            <a:r>
              <a:rPr lang="en-US" sz="2400" dirty="0"/>
              <a:t>You’ve just received this schedule from a student who will be moving to your school. He/she is writing to see what is similar and different. Explain your schedule so that he/she will know what to expect. Add any details that seem appropriate and </a:t>
            </a:r>
            <a:r>
              <a:rPr lang="en-US" sz="2400" dirty="0" err="1"/>
              <a:t>interesting</a:t>
            </a:r>
            <a:r>
              <a:rPr lang="en-US" sz="2400" dirty="0"/>
              <a:t>. Be sure to say what you like and don’t like about this schedule. </a:t>
            </a:r>
          </a:p>
        </p:txBody>
      </p:sp>
      <p:sp>
        <p:nvSpPr>
          <p:cNvPr id="3" name="Footer Placeholder 2"/>
          <p:cNvSpPr>
            <a:spLocks noGrp="1"/>
          </p:cNvSpPr>
          <p:nvPr>
            <p:ph type="ftr" sz="quarter" idx="11"/>
          </p:nvPr>
        </p:nvSpPr>
        <p:spPr/>
        <p:txBody>
          <a:bodyPr/>
          <a:lstStyle/>
          <a:p>
            <a:r>
              <a:rPr lang="en-US" dirty="0"/>
              <a:t>Laura Terrill</a:t>
            </a:r>
          </a:p>
        </p:txBody>
      </p:sp>
      <p:pic>
        <p:nvPicPr>
          <p:cNvPr id="6" name="Picture 5" descr="HorarioGatos.png"/>
          <p:cNvPicPr>
            <a:picLocks noChangeAspect="1"/>
          </p:cNvPicPr>
          <p:nvPr/>
        </p:nvPicPr>
        <p:blipFill>
          <a:blip r:embed="rId2"/>
          <a:stretch>
            <a:fillRect/>
          </a:stretch>
        </p:blipFill>
        <p:spPr>
          <a:xfrm>
            <a:off x="108056" y="2055732"/>
            <a:ext cx="4930593" cy="3840480"/>
          </a:xfrm>
          <a:prstGeom prst="rect">
            <a:avLst/>
          </a:prstGeom>
        </p:spPr>
      </p:pic>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Title 3"/>
          <p:cNvSpPr>
            <a:spLocks noGrp="1"/>
          </p:cNvSpPr>
          <p:nvPr>
            <p:ph type="title"/>
          </p:nvPr>
        </p:nvSpPr>
        <p:spPr/>
        <p:txBody>
          <a:bodyPr>
            <a:noAutofit/>
          </a:bodyPr>
          <a:lstStyle/>
          <a:p>
            <a:r>
              <a:rPr lang="en-US" sz="2800">
                <a:solidFill>
                  <a:schemeClr val="tx1"/>
                </a:solidFill>
                <a:ea typeface="ＭＳ Ｐゴシック" pitchFamily="-105" charset="-128"/>
                <a:cs typeface="ＭＳ Ｐゴシック" pitchFamily="-105" charset="-128"/>
              </a:rPr>
              <a:t>Contemporary Life: Schooling Around the World</a:t>
            </a:r>
            <a:br>
              <a:rPr lang="en-US" sz="2800">
                <a:solidFill>
                  <a:schemeClr val="tx1"/>
                </a:solidFill>
                <a:ea typeface="ＭＳ Ｐゴシック" pitchFamily="-105" charset="-128"/>
                <a:cs typeface="ＭＳ Ｐゴシック" pitchFamily="-105" charset="-128"/>
              </a:rPr>
            </a:br>
            <a:r>
              <a:rPr lang="en-US" sz="2800">
                <a:solidFill>
                  <a:schemeClr val="tx1"/>
                </a:solidFill>
              </a:rPr>
              <a:t>EQ: What role does school play in our lives</a:t>
            </a:r>
          </a:p>
        </p:txBody>
      </p:sp>
      <p:sp>
        <p:nvSpPr>
          <p:cNvPr id="2" name="Slide Number Placeholder 1"/>
          <p:cNvSpPr>
            <a:spLocks noGrp="1"/>
          </p:cNvSpPr>
          <p:nvPr>
            <p:ph type="sldNum" sz="quarter" idx="12"/>
          </p:nvPr>
        </p:nvSpPr>
        <p:spPr/>
        <p:txBody>
          <a:bodyPr>
            <a:normAutofit/>
          </a:bodyPr>
          <a:lstStyle/>
          <a:p>
            <a:fld id="{74C2F60E-34D8-DD42-93FD-7BD7AE432328}" type="slidenum">
              <a:rPr lang="en-US"/>
              <a:pPr/>
              <a:t>51</a:t>
            </a:fld>
            <a:endParaRPr lang="en-US"/>
          </a:p>
        </p:txBody>
      </p:sp>
    </p:spTree>
    <p:extLst>
      <p:ext uri="{BB962C8B-B14F-4D97-AF65-F5344CB8AC3E}">
        <p14:creationId xmlns:p14="http://schemas.microsoft.com/office/powerpoint/2010/main" val="38743926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nvPr>
        </p:nvSpPr>
        <p:spPr>
          <a:xfrm>
            <a:off x="1425792" y="4743449"/>
            <a:ext cx="6683187" cy="1612902"/>
          </a:xfrm>
        </p:spPr>
        <p:txBody>
          <a:bodyPr/>
          <a:lstStyle/>
          <a:p>
            <a:pPr marL="342900" indent="-342900">
              <a:buFont typeface="+mj-lt"/>
              <a:buAutoNum type="arabicPeriod"/>
            </a:pPr>
            <a:r>
              <a:rPr lang="en-US"/>
              <a:t>La educación es un derecho humano.</a:t>
            </a:r>
          </a:p>
          <a:p>
            <a:pPr marL="342900" indent="-342900">
              <a:buFont typeface="+mj-lt"/>
              <a:buAutoNum type="arabicPeriod"/>
            </a:pPr>
            <a:r>
              <a:rPr lang="en-US"/>
              <a:t>La educación es el arma más poderose que puedes usar para cambiar el mundo.</a:t>
            </a:r>
          </a:p>
          <a:p>
            <a:endParaRPr lang="en-US"/>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52</a:t>
            </a:fld>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7675" y="909349"/>
            <a:ext cx="3136900" cy="25908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501" y="375949"/>
            <a:ext cx="2706620" cy="3657600"/>
          </a:xfrm>
          <a:prstGeom prst="rect">
            <a:avLst/>
          </a:prstGeom>
        </p:spPr>
      </p:pic>
      <p:sp>
        <p:nvSpPr>
          <p:cNvPr id="9" name="TextBox 8"/>
          <p:cNvSpPr txBox="1"/>
          <p:nvPr/>
        </p:nvSpPr>
        <p:spPr>
          <a:xfrm>
            <a:off x="978501" y="4212938"/>
            <a:ext cx="7130478" cy="584775"/>
          </a:xfrm>
          <a:prstGeom prst="rect">
            <a:avLst/>
          </a:prstGeom>
          <a:noFill/>
        </p:spPr>
        <p:txBody>
          <a:bodyPr wrap="none" rtlCol="0">
            <a:spAutoFit/>
          </a:bodyPr>
          <a:lstStyle/>
          <a:p>
            <a:r>
              <a:rPr lang="en-US" sz="3200">
                <a:solidFill>
                  <a:schemeClr val="accent4">
                    <a:lumMod val="20000"/>
                    <a:lumOff val="80000"/>
                  </a:schemeClr>
                </a:solidFill>
              </a:rPr>
              <a:t>¿Estás de acuerdo? Por qué o por qué no?</a:t>
            </a:r>
          </a:p>
        </p:txBody>
      </p:sp>
    </p:spTree>
    <p:extLst>
      <p:ext uri="{BB962C8B-B14F-4D97-AF65-F5344CB8AC3E}">
        <p14:creationId xmlns:p14="http://schemas.microsoft.com/office/powerpoint/2010/main" val="1081119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Assessment of Learning</a:t>
            </a:r>
          </a:p>
        </p:txBody>
      </p:sp>
      <p:pic>
        <p:nvPicPr>
          <p:cNvPr id="5" name="Content Placeholder 4" descr="Unknown.jpeg"/>
          <p:cNvPicPr>
            <a:picLocks noGrp="1" noChangeAspect="1"/>
          </p:cNvPicPr>
          <p:nvPr>
            <p:ph sz="quarter" idx="4294967295"/>
          </p:nvPr>
        </p:nvPicPr>
        <p:blipFill>
          <a:blip r:embed="rId2"/>
          <a:stretch>
            <a:fillRect/>
          </a:stretch>
        </p:blipFill>
        <p:spPr>
          <a:xfrm>
            <a:off x="1117600" y="2425700"/>
            <a:ext cx="2794000" cy="2908300"/>
          </a:xfrm>
        </p:spPr>
      </p:pic>
      <p:pic>
        <p:nvPicPr>
          <p:cNvPr id="6" name="Picture 5" descr="images.jpeg"/>
          <p:cNvPicPr>
            <a:picLocks noChangeAspect="1"/>
          </p:cNvPicPr>
          <p:nvPr/>
        </p:nvPicPr>
        <p:blipFill>
          <a:blip r:embed="rId3"/>
          <a:stretch>
            <a:fillRect/>
          </a:stretch>
        </p:blipFill>
        <p:spPr>
          <a:xfrm>
            <a:off x="4913083" y="2641600"/>
            <a:ext cx="3289300" cy="2463800"/>
          </a:xfrm>
          <a:prstGeom prst="rect">
            <a:avLst/>
          </a:prstGeom>
        </p:spPr>
      </p:pic>
      <p:sp>
        <p:nvSpPr>
          <p:cNvPr id="9" name="Footer Placeholder 8"/>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53</a:t>
            </a:fld>
            <a:endParaRPr lang="en-US"/>
          </a:p>
        </p:txBody>
      </p:sp>
    </p:spTree>
    <p:extLst>
      <p:ext uri="{BB962C8B-B14F-4D97-AF65-F5344CB8AC3E}">
        <p14:creationId xmlns:p14="http://schemas.microsoft.com/office/powerpoint/2010/main" val="207496044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0500" y="141752"/>
            <a:ext cx="8953500" cy="990600"/>
          </a:xfrm>
        </p:spPr>
        <p:txBody>
          <a:bodyPr>
            <a:normAutofit fontScale="90000"/>
          </a:bodyPr>
          <a:lstStyle/>
          <a:p>
            <a:pPr algn="ctr"/>
            <a:r>
              <a:rPr lang="en-US" sz="3556"/>
              <a:t>City Life</a:t>
            </a:r>
            <a:br>
              <a:rPr lang="en-US" sz="3556"/>
            </a:br>
            <a:r>
              <a:rPr lang="en-US" sz="2222"/>
              <a:t>Do the tasks match the targeted performance level? </a:t>
            </a:r>
            <a:br>
              <a:rPr lang="en-US" sz="2222"/>
            </a:br>
            <a:r>
              <a:rPr lang="en-US" sz="2222"/>
              <a:t>Do they allow students to address the essential question in some way?</a:t>
            </a:r>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1104983401"/>
              </p:ext>
            </p:extLst>
          </p:nvPr>
        </p:nvGraphicFramePr>
        <p:xfrm>
          <a:off x="292100" y="1562761"/>
          <a:ext cx="8575674" cy="2011680"/>
        </p:xfrm>
        <a:graphic>
          <a:graphicData uri="http://schemas.openxmlformats.org/drawingml/2006/table">
            <a:tbl>
              <a:tblPr firstRow="1" bandRow="1">
                <a:tableStyleId>{69CF1AB2-1976-4502-BF36-3FF5EA218861}</a:tableStyleId>
              </a:tblPr>
              <a:tblGrid>
                <a:gridCol w="2858558"/>
                <a:gridCol w="2858558"/>
                <a:gridCol w="2858558"/>
              </a:tblGrid>
              <a:tr h="370840">
                <a:tc>
                  <a:txBody>
                    <a:bodyPr/>
                    <a:lstStyle/>
                    <a:p>
                      <a:pPr algn="ctr"/>
                      <a:r>
                        <a:rPr lang="en-US" sz="1800" u="sng" dirty="0" smtClean="0"/>
                        <a:t>Interpretive Mode</a:t>
                      </a:r>
                    </a:p>
                    <a:p>
                      <a:pPr algn="ctr"/>
                      <a:r>
                        <a:rPr lang="en-US" sz="1800" b="0" kern="1200" dirty="0" smtClean="0">
                          <a:effectLst/>
                        </a:rPr>
                        <a:t>Students will identify places in a city based on written</a:t>
                      </a:r>
                      <a:r>
                        <a:rPr lang="en-US" sz="1800" b="0" kern="1200" baseline="0" dirty="0" smtClean="0">
                          <a:effectLst/>
                        </a:rPr>
                        <a:t> and/or oral directions. </a:t>
                      </a:r>
                      <a:endParaRPr lang="en-US" sz="1800" b="0" dirty="0">
                        <a:solidFill>
                          <a:schemeClr val="tx2">
                            <a:lumMod val="20000"/>
                            <a:lumOff val="80000"/>
                          </a:schemeClr>
                        </a:solidFill>
                      </a:endParaRPr>
                    </a:p>
                  </a:txBody>
                  <a:tcPr/>
                </a:tc>
                <a:tc>
                  <a:txBody>
                    <a:bodyPr/>
                    <a:lstStyle/>
                    <a:p>
                      <a:pPr algn="ctr"/>
                      <a:r>
                        <a:rPr lang="en-US" sz="1800" u="sng" dirty="0" smtClean="0"/>
                        <a:t>Interpretive Mode</a:t>
                      </a:r>
                    </a:p>
                    <a:p>
                      <a:pPr algn="ctr"/>
                      <a:r>
                        <a:rPr kumimoji="0" lang="en-US" sz="1800" b="0" kern="1200"/>
                        <a:t>Students will read descriptions of various cities and will demonstrate</a:t>
                      </a:r>
                      <a:r>
                        <a:rPr kumimoji="0" lang="en-US" sz="1800" b="0" kern="1200" baseline="0"/>
                        <a:t> comprehension of key elements indicating what they can see and do.</a:t>
                      </a:r>
                      <a:endParaRPr kumimoji="0" lang="en-US" sz="1800" b="0" kern="1200">
                        <a:solidFill>
                          <a:schemeClr val="tx2">
                            <a:lumMod val="20000"/>
                            <a:lumOff val="80000"/>
                          </a:schemeClr>
                        </a:solidFill>
                        <a:latin typeface="+mn-lt"/>
                        <a:ea typeface="+mn-ea"/>
                        <a:cs typeface="+mn-cs"/>
                      </a:endParaRPr>
                    </a:p>
                  </a:txBody>
                  <a:tcPr/>
                </a:tc>
                <a:tc>
                  <a:txBody>
                    <a:bodyPr/>
                    <a:lstStyle/>
                    <a:p>
                      <a:pPr algn="ctr"/>
                      <a:r>
                        <a:rPr lang="en-US" sz="1800" u="sng" dirty="0" smtClean="0"/>
                        <a:t>Interpretive Mode</a:t>
                      </a:r>
                    </a:p>
                    <a:p>
                      <a:pPr algn="ctr"/>
                      <a:r>
                        <a:rPr kumimoji="0" lang="en-US" sz="1800" b="0" kern="1200"/>
                        <a:t>Students will read tourist</a:t>
                      </a:r>
                      <a:r>
                        <a:rPr kumimoji="0" lang="en-US" sz="1800" b="0" kern="1200" baseline="0"/>
                        <a:t> information </a:t>
                      </a:r>
                      <a:r>
                        <a:rPr kumimoji="0" lang="en-US" sz="1800" b="0" kern="1200"/>
                        <a:t>written for people planning to visit the city and use that information</a:t>
                      </a:r>
                      <a:r>
                        <a:rPr kumimoji="0" lang="en-US" sz="1800" b="0" kern="1200" baseline="0"/>
                        <a:t> to determine where to go</a:t>
                      </a:r>
                      <a:r>
                        <a:rPr kumimoji="0" lang="en-US" sz="1800" b="0" kern="1200"/>
                        <a:t>.</a:t>
                      </a:r>
                      <a:r>
                        <a:rPr lang="en-US" sz="1800" b="0"/>
                        <a:t> </a:t>
                      </a:r>
                      <a:endParaRPr lang="en-US" sz="1800" b="0" dirty="0">
                        <a:solidFill>
                          <a:schemeClr val="tx2">
                            <a:lumMod val="20000"/>
                            <a:lumOff val="80000"/>
                          </a:schemeClr>
                        </a:solidFill>
                      </a:endParaRPr>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17441351"/>
              </p:ext>
            </p:extLst>
          </p:nvPr>
        </p:nvGraphicFramePr>
        <p:xfrm>
          <a:off x="1531937" y="4622800"/>
          <a:ext cx="6096000" cy="1737360"/>
        </p:xfrm>
        <a:graphic>
          <a:graphicData uri="http://schemas.openxmlformats.org/drawingml/2006/table">
            <a:tbl>
              <a:tblPr firstRow="1" bandRow="1">
                <a:tableStyleId>{5C22544A-7EE6-4342-B048-85BDC9FD1C3A}</a:tableStyleId>
              </a:tblPr>
              <a:tblGrid>
                <a:gridCol w="3048000"/>
                <a:gridCol w="3048000"/>
              </a:tblGrid>
              <a:tr h="370840">
                <a:tc>
                  <a:txBody>
                    <a:bodyPr/>
                    <a:lstStyle/>
                    <a:p>
                      <a:pPr algn="ctr"/>
                      <a:r>
                        <a:rPr lang="en-US" sz="1800" u="sng" kern="1200" dirty="0" smtClean="0">
                          <a:solidFill>
                            <a:srgbClr val="000000"/>
                          </a:solidFill>
                          <a:effectLst/>
                        </a:rPr>
                        <a:t>Presentational Mode</a:t>
                      </a:r>
                    </a:p>
                    <a:p>
                      <a:pPr algn="ctr"/>
                      <a:r>
                        <a:rPr lang="en-US" sz="1800" b="0" kern="1200" dirty="0" smtClean="0">
                          <a:solidFill>
                            <a:srgbClr val="000000"/>
                          </a:solidFill>
                          <a:effectLst/>
                        </a:rPr>
                        <a:t>Your class is planning a trip to (country).</a:t>
                      </a:r>
                      <a:r>
                        <a:rPr lang="en-US" sz="1800" b="0" kern="1200" baseline="0" dirty="0" smtClean="0">
                          <a:solidFill>
                            <a:srgbClr val="000000"/>
                          </a:solidFill>
                          <a:effectLst/>
                        </a:rPr>
                        <a:t> </a:t>
                      </a:r>
                      <a:r>
                        <a:rPr lang="en-US" sz="1800" b="0" kern="1200" dirty="0" smtClean="0">
                          <a:solidFill>
                            <a:srgbClr val="000000"/>
                          </a:solidFill>
                          <a:effectLst/>
                        </a:rPr>
                        <a:t>You need to suggest a city to visit and explain what there is to do there and why it is a good place to visit.</a:t>
                      </a:r>
                      <a:endParaRPr lang="en-US" b="0" dirty="0">
                        <a:solidFill>
                          <a:srgbClr val="000000"/>
                        </a:solidFill>
                      </a:endParaRPr>
                    </a:p>
                  </a:txBody>
                  <a:tcPr>
                    <a:solidFill>
                      <a:schemeClr val="accent1">
                        <a:lumMod val="20000"/>
                        <a:lumOff val="80000"/>
                      </a:schemeClr>
                    </a:solidFill>
                  </a:tcPr>
                </a:tc>
                <a:tc>
                  <a:txBody>
                    <a:bodyPr/>
                    <a:lstStyle/>
                    <a:p>
                      <a:pPr algn="ctr"/>
                      <a:r>
                        <a:rPr lang="en-US" sz="1800" u="sng" kern="1200" dirty="0" smtClean="0">
                          <a:solidFill>
                            <a:srgbClr val="000000"/>
                          </a:solidFill>
                          <a:effectLst/>
                        </a:rPr>
                        <a:t>Interpersonal Mode</a:t>
                      </a:r>
                    </a:p>
                    <a:p>
                      <a:pPr algn="ctr"/>
                      <a:r>
                        <a:rPr lang="en-US" sz="1800" b="0" kern="1200" dirty="0" smtClean="0">
                          <a:solidFill>
                            <a:srgbClr val="000000"/>
                          </a:solidFill>
                          <a:effectLst/>
                        </a:rPr>
                        <a:t>In small groups, review all the suggestions of cities to visit in (country).  Select three cities that you want to visit, giving reasons for your choices.  </a:t>
                      </a:r>
                      <a:endParaRPr lang="en-US" b="0" dirty="0">
                        <a:solidFill>
                          <a:srgbClr val="000000"/>
                        </a:solidFill>
                      </a:endParaRPr>
                    </a:p>
                  </a:txBody>
                  <a:tcPr>
                    <a:solidFill>
                      <a:schemeClr val="accent1">
                        <a:lumMod val="20000"/>
                        <a:lumOff val="80000"/>
                      </a:schemeClr>
                    </a:solidFill>
                  </a:tcPr>
                </a:tc>
              </a:tr>
            </a:tbl>
          </a:graphicData>
        </a:graphic>
      </p:graphicFrame>
      <p:sp>
        <p:nvSpPr>
          <p:cNvPr id="8" name="Rounded Rectangle 7"/>
          <p:cNvSpPr/>
          <p:nvPr/>
        </p:nvSpPr>
        <p:spPr>
          <a:xfrm>
            <a:off x="1385887" y="3690742"/>
            <a:ext cx="6388100" cy="761999"/>
          </a:xfrm>
          <a:prstGeom prst="roundRect">
            <a:avLst/>
          </a:prstGeom>
          <a:solidFill>
            <a:schemeClr val="accent6">
              <a:lumMod val="20000"/>
              <a:lumOff val="80000"/>
            </a:schemeClr>
          </a:solidFill>
          <a:ln/>
        </p:spPr>
        <p:style>
          <a:lnRef idx="1">
            <a:schemeClr val="accent2"/>
          </a:lnRef>
          <a:fillRef idx="3">
            <a:schemeClr val="accent2"/>
          </a:fillRef>
          <a:effectRef idx="2">
            <a:schemeClr val="accent2"/>
          </a:effectRef>
          <a:fontRef idx="minor">
            <a:schemeClr val="lt1"/>
          </a:fontRef>
        </p:style>
        <p:txBody>
          <a:bodyPr anchor="ctr"/>
          <a:lstStyle/>
          <a:p>
            <a:pPr algn="ctr">
              <a:defRPr/>
            </a:pPr>
            <a:r>
              <a:rPr lang="en-US" b="1" dirty="0">
                <a:solidFill>
                  <a:schemeClr val="bg1"/>
                </a:solidFill>
              </a:rPr>
              <a:t>Communication – Collaboration – Creativity – Critical Thinking</a:t>
            </a:r>
          </a:p>
        </p:txBody>
      </p:sp>
      <p:sp>
        <p:nvSpPr>
          <p:cNvPr id="9" name="Footer Placeholder 8"/>
          <p:cNvSpPr>
            <a:spLocks noGrp="1"/>
          </p:cNvSpPr>
          <p:nvPr>
            <p:ph type="ftr" sz="quarter" idx="11"/>
          </p:nvPr>
        </p:nvSpPr>
        <p:spPr/>
        <p:txBody>
          <a:bodyPr/>
          <a:lstStyle/>
          <a:p>
            <a:r>
              <a:rPr lang="en-US"/>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54</a:t>
            </a:fld>
            <a:endParaRPr lang="en-US"/>
          </a:p>
        </p:txBody>
      </p:sp>
    </p:spTree>
    <p:extLst>
      <p:ext uri="{BB962C8B-B14F-4D97-AF65-F5344CB8AC3E}">
        <p14:creationId xmlns:p14="http://schemas.microsoft.com/office/powerpoint/2010/main" val="516751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solidFill>
                  <a:schemeClr val="accent6"/>
                </a:solidFill>
              </a:rPr>
              <a:t>Interpretive Mode</a:t>
            </a:r>
            <a:endParaRPr lang="en-US" sz="4000" dirty="0">
              <a:solidFill>
                <a:schemeClr val="accent6"/>
              </a:solidFill>
            </a:endParaRPr>
          </a:p>
        </p:txBody>
      </p:sp>
      <p:sp>
        <p:nvSpPr>
          <p:cNvPr id="5" name="Footer Placeholder 4"/>
          <p:cNvSpPr>
            <a:spLocks noGrp="1"/>
          </p:cNvSpPr>
          <p:nvPr>
            <p:ph type="ftr" sz="quarter" idx="11"/>
          </p:nvPr>
        </p:nvSpPr>
        <p:spPr/>
        <p:txBody>
          <a:bodyPr/>
          <a:lstStyle/>
          <a:p>
            <a:r>
              <a:rPr lang="en-US" smtClean="0"/>
              <a:t>Laura Terrill</a:t>
            </a:r>
            <a:endParaRPr lang="en-US" dirty="0"/>
          </a:p>
        </p:txBody>
      </p:sp>
      <p:sp>
        <p:nvSpPr>
          <p:cNvPr id="11" name="Slide Number Placeholder 10"/>
          <p:cNvSpPr>
            <a:spLocks noGrp="1"/>
          </p:cNvSpPr>
          <p:nvPr>
            <p:ph type="sldNum" sz="quarter" idx="12"/>
          </p:nvPr>
        </p:nvSpPr>
        <p:spPr/>
        <p:txBody>
          <a:bodyPr>
            <a:normAutofit/>
          </a:bodyPr>
          <a:lstStyle/>
          <a:p>
            <a:fld id="{74C2F60E-34D8-DD42-93FD-7BD7AE432328}" type="slidenum">
              <a:rPr lang="en-US"/>
              <a:pPr/>
              <a:t>55</a:t>
            </a:fld>
            <a:endParaRPr lang="en-US"/>
          </a:p>
        </p:txBody>
      </p:sp>
      <p:sp>
        <p:nvSpPr>
          <p:cNvPr id="7" name="TextBox 6"/>
          <p:cNvSpPr txBox="1"/>
          <p:nvPr/>
        </p:nvSpPr>
        <p:spPr>
          <a:xfrm>
            <a:off x="809317" y="1758358"/>
            <a:ext cx="7597739" cy="830997"/>
          </a:xfrm>
          <a:prstGeom prst="rect">
            <a:avLst/>
          </a:prstGeom>
          <a:noFill/>
        </p:spPr>
        <p:txBody>
          <a:bodyPr wrap="square" rtlCol="0">
            <a:spAutoFit/>
          </a:bodyPr>
          <a:lstStyle/>
          <a:p>
            <a:r>
              <a:rPr lang="en-US" sz="2400" dirty="0" smtClean="0"/>
              <a:t>Learners understand, interpret, and analyze what is heard, read or viewed on a variety of topics.</a:t>
            </a:r>
            <a:endParaRPr lang="en-US" sz="2400" dirty="0"/>
          </a:p>
        </p:txBody>
      </p:sp>
      <p:pic>
        <p:nvPicPr>
          <p:cNvPr id="8" name="Content Placeholder 6"/>
          <p:cNvPicPr>
            <a:picLocks/>
          </p:cNvPicPr>
          <p:nvPr/>
        </p:nvPicPr>
        <p:blipFill rotWithShape="1">
          <a:blip r:embed="rId2" cstate="print">
            <a:extLst>
              <a:ext uri="{28A0092B-C50C-407E-A947-70E740481C1C}">
                <a14:useLocalDpi xmlns:a14="http://schemas.microsoft.com/office/drawing/2010/main" val="0"/>
              </a:ext>
            </a:extLst>
          </a:blip>
          <a:srcRect l="40143" r="8243" b="20669"/>
          <a:stretch/>
        </p:blipFill>
        <p:spPr>
          <a:xfrm>
            <a:off x="1199474" y="3197224"/>
            <a:ext cx="1673352" cy="2155825"/>
          </a:xfrm>
          <a:prstGeom prst="rect">
            <a:avLst/>
          </a:prstGeom>
        </p:spPr>
      </p:pic>
      <p:pic>
        <p:nvPicPr>
          <p:cNvPr id="9" name="Picture 4" descr="https://encrypted-tbn0.google.com/images?q=tbn:ANd9GcRxuilCwH7wfY-msMDm8PL3mlL3weQJHxRZAStX06OcoX6zbsJP"/>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0411" y="3197224"/>
            <a:ext cx="1874520" cy="229570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reneeannsmith.com/wp-content/uploads/2011/08/woman-reading-book-outside.jpg"/>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3775" y="2944651"/>
            <a:ext cx="2194560" cy="17000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30770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6665" y="482600"/>
            <a:ext cx="8362019" cy="990600"/>
          </a:xfrm>
        </p:spPr>
        <p:txBody>
          <a:bodyPr>
            <a:noAutofit/>
          </a:bodyPr>
          <a:lstStyle/>
          <a:p>
            <a:r>
              <a:rPr lang="en-US" sz="2400"/>
              <a:t>ACTFL IPA INTERPRETIVE TASK COMPREHENSION GUIDE</a:t>
            </a:r>
          </a:p>
        </p:txBody>
      </p:sp>
      <p:sp>
        <p:nvSpPr>
          <p:cNvPr id="5" name="Content Placeholder 4"/>
          <p:cNvSpPr>
            <a:spLocks noGrp="1"/>
          </p:cNvSpPr>
          <p:nvPr>
            <p:ph idx="1"/>
          </p:nvPr>
        </p:nvSpPr>
        <p:spPr/>
        <p:txBody>
          <a:bodyPr>
            <a:normAutofit/>
          </a:bodyPr>
          <a:lstStyle/>
          <a:p>
            <a:r>
              <a:rPr lang="en-US"/>
              <a:t>Key Word Recognition </a:t>
            </a:r>
            <a:r>
              <a:rPr lang="en-US" sz="2162" i="1"/>
              <a:t>(English to Target Language)</a:t>
            </a:r>
          </a:p>
          <a:p>
            <a:r>
              <a:rPr lang="en-US"/>
              <a:t>Main Idea(s)</a:t>
            </a:r>
          </a:p>
          <a:p>
            <a:r>
              <a:rPr lang="en-US"/>
              <a:t>Supporting Details</a:t>
            </a:r>
          </a:p>
          <a:p>
            <a:r>
              <a:rPr lang="en-US"/>
              <a:t>Organizational Features</a:t>
            </a:r>
          </a:p>
          <a:p>
            <a:r>
              <a:rPr lang="en-US"/>
              <a:t>Guessing Meaning from Context </a:t>
            </a:r>
            <a:r>
              <a:rPr lang="en-US" sz="2162" i="1"/>
              <a:t>(TL to English)</a:t>
            </a:r>
          </a:p>
          <a:p>
            <a:r>
              <a:rPr lang="en-US"/>
              <a:t>Inferences</a:t>
            </a:r>
          </a:p>
          <a:p>
            <a:r>
              <a:rPr lang="en-US"/>
              <a:t>Author’s Perspective </a:t>
            </a:r>
          </a:p>
          <a:p>
            <a:r>
              <a:rPr lang="en-US"/>
              <a:t>Comparing Cultural Perspectives</a:t>
            </a:r>
          </a:p>
          <a:p>
            <a:r>
              <a:rPr lang="en-US"/>
              <a:t>Personal Reaction to the Text</a:t>
            </a:r>
          </a:p>
        </p:txBody>
      </p:sp>
      <p:sp>
        <p:nvSpPr>
          <p:cNvPr id="4" name="TextBox 3"/>
          <p:cNvSpPr txBox="1"/>
          <p:nvPr/>
        </p:nvSpPr>
        <p:spPr>
          <a:xfrm>
            <a:off x="1541004" y="6177128"/>
            <a:ext cx="7662261" cy="646331"/>
          </a:xfrm>
          <a:prstGeom prst="rect">
            <a:avLst/>
          </a:prstGeom>
          <a:noFill/>
        </p:spPr>
        <p:txBody>
          <a:bodyPr wrap="none" rtlCol="0">
            <a:spAutoFit/>
          </a:bodyPr>
          <a:lstStyle/>
          <a:p>
            <a:r>
              <a:rPr lang="en-US"/>
              <a:t>Adapted from: </a:t>
            </a:r>
            <a:r>
              <a:rPr lang="en-US">
                <a:sym typeface="Symbol"/>
              </a:rPr>
              <a:t></a:t>
            </a:r>
            <a:r>
              <a:rPr lang="en-US"/>
              <a:t>2013 Implementing Integrated Performance Assessment </a:t>
            </a:r>
          </a:p>
          <a:p>
            <a:endParaRPr lang="en-US"/>
          </a:p>
        </p:txBody>
      </p:sp>
      <p:sp>
        <p:nvSpPr>
          <p:cNvPr id="7" name="Footer Placeholder 6"/>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56</a:t>
            </a:fld>
            <a:endParaRPr lang="en-US"/>
          </a:p>
        </p:txBody>
      </p:sp>
    </p:spTree>
    <p:extLst>
      <p:ext uri="{BB962C8B-B14F-4D97-AF65-F5344CB8AC3E}">
        <p14:creationId xmlns:p14="http://schemas.microsoft.com/office/powerpoint/2010/main" val="41701264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a:t>IPA Interpretive Comprehension</a:t>
            </a:r>
            <a:br>
              <a:rPr lang="en-US"/>
            </a:br>
            <a:r>
              <a:rPr lang="en-US" sz="3111"/>
              <a:t>Literal Comprehension</a:t>
            </a:r>
          </a:p>
        </p:txBody>
      </p:sp>
      <p:graphicFrame>
        <p:nvGraphicFramePr>
          <p:cNvPr id="6" name="Content Placeholder 5"/>
          <p:cNvGraphicFramePr>
            <a:graphicFrameLocks noGrp="1"/>
          </p:cNvGraphicFramePr>
          <p:nvPr>
            <p:ph sz="quarter" idx="1"/>
          </p:nvPr>
        </p:nvGraphicFramePr>
        <p:xfrm>
          <a:off x="127000" y="1739900"/>
          <a:ext cx="8890000" cy="4366133"/>
        </p:xfrm>
        <a:graphic>
          <a:graphicData uri="http://schemas.openxmlformats.org/drawingml/2006/table">
            <a:tbl>
              <a:tblPr firstRow="1" bandRow="1">
                <a:tableStyleId>{5C22544A-7EE6-4342-B048-85BDC9FD1C3A}</a:tableStyleId>
              </a:tblPr>
              <a:tblGrid>
                <a:gridCol w="1778000"/>
                <a:gridCol w="1778000"/>
                <a:gridCol w="1778000"/>
                <a:gridCol w="1778000"/>
                <a:gridCol w="1778000"/>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400" b="1">
                          <a:latin typeface="+mn-lt"/>
                          <a:ea typeface="Calibri"/>
                          <a:cs typeface="Times New Roman"/>
                        </a:rPr>
                        <a:t>Word Recognition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majority of key words appropriately within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half of key words appropriately within the context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key words appropriately within the context of the text.</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Main Idea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the complete main ideas(s)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key parts of the main ideas(s) of the text but misses some elements.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part of the main idea(s) of the text.</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May identify some ideas from the text but they do not represent the main idea(s).</a:t>
                      </a:r>
                    </a:p>
                  </a:txBody>
                  <a:tcPr marL="68580" marR="68580" marT="0" marB="0"/>
                </a:tc>
              </a:tr>
              <a:tr h="370840">
                <a:tc>
                  <a:txBody>
                    <a:bodyPr/>
                    <a:lstStyle/>
                    <a:p>
                      <a:pPr marL="0" marR="0">
                        <a:lnSpc>
                          <a:spcPct val="107000"/>
                        </a:lnSpc>
                        <a:spcBef>
                          <a:spcPts val="0"/>
                        </a:spcBef>
                        <a:spcAft>
                          <a:spcPts val="0"/>
                        </a:spcAft>
                      </a:pPr>
                      <a:r>
                        <a:rPr lang="en-US" sz="1400" b="1">
                          <a:latin typeface="+mn-lt"/>
                          <a:ea typeface="Calibri"/>
                          <a:cs typeface="Times New Roman"/>
                        </a:rPr>
                        <a:t>Supporting Detail Detection</a:t>
                      </a:r>
                      <a:endParaRPr lang="en-US" sz="14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200">
                          <a:latin typeface="+mn-lt"/>
                          <a:ea typeface="Calibri"/>
                          <a:cs typeface="Times New Roman"/>
                        </a:rPr>
                        <a:t>Identifies all supporting details in the text and accurately provides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the majority of supporting details in the text and provides information from the text to explain some of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some supporting details in the text and may provide limited information from the text to explain these details.  Or identifies the majority of supporting details but is unable to provide information from the text to explain these details.</a:t>
                      </a:r>
                    </a:p>
                  </a:txBody>
                  <a:tcPr marL="68580" marR="68580" marT="0" marB="0"/>
                </a:tc>
                <a:tc>
                  <a:txBody>
                    <a:bodyPr/>
                    <a:lstStyle/>
                    <a:p>
                      <a:pPr marL="0" marR="0">
                        <a:lnSpc>
                          <a:spcPct val="107000"/>
                        </a:lnSpc>
                        <a:spcBef>
                          <a:spcPts val="0"/>
                        </a:spcBef>
                        <a:spcAft>
                          <a:spcPts val="0"/>
                        </a:spcAft>
                      </a:pPr>
                      <a:r>
                        <a:rPr lang="en-US" sz="1200">
                          <a:latin typeface="+mn-lt"/>
                          <a:ea typeface="Calibri"/>
                          <a:cs typeface="Times New Roman"/>
                        </a:rPr>
                        <a:t>Identifies a few supporting details in the text but may be unable to provide information from the text to explain these details.</a:t>
                      </a:r>
                    </a:p>
                  </a:txBody>
                  <a:tcPr marL="68580" marR="68580" marT="0" marB="0"/>
                </a:tc>
              </a:tr>
            </a:tbl>
          </a:graphicData>
        </a:graphic>
      </p:graphicFrame>
      <p:sp>
        <p:nvSpPr>
          <p:cNvPr id="7" name="TextBox 6"/>
          <p:cNvSpPr txBox="1"/>
          <p:nvPr/>
        </p:nvSpPr>
        <p:spPr>
          <a:xfrm>
            <a:off x="2425700" y="65119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8" name="Footer Placeholder 7"/>
          <p:cNvSpPr>
            <a:spLocks noGrp="1"/>
          </p:cNvSpPr>
          <p:nvPr>
            <p:ph type="ftr" sz="quarter" idx="11"/>
          </p:nvPr>
        </p:nvSpPr>
        <p:spPr/>
        <p:txBody>
          <a:bodyPr/>
          <a:lstStyle/>
          <a:p>
            <a:r>
              <a:rPr lang="en-US"/>
              <a:t>Laura Terrill</a:t>
            </a:r>
          </a:p>
        </p:txBody>
      </p:sp>
      <p:sp>
        <p:nvSpPr>
          <p:cNvPr id="9" name="Slide Number Placeholder 8"/>
          <p:cNvSpPr>
            <a:spLocks noGrp="1"/>
          </p:cNvSpPr>
          <p:nvPr>
            <p:ph type="sldNum" sz="quarter" idx="12"/>
          </p:nvPr>
        </p:nvSpPr>
        <p:spPr/>
        <p:txBody>
          <a:bodyPr>
            <a:normAutofit/>
          </a:bodyPr>
          <a:lstStyle/>
          <a:p>
            <a:fld id="{74C2F60E-34D8-DD42-93FD-7BD7AE432328}" type="slidenum">
              <a:rPr lang="en-US"/>
              <a:pPr/>
              <a:t>57</a:t>
            </a:fld>
            <a:endParaRPr lang="en-US"/>
          </a:p>
        </p:txBody>
      </p:sp>
    </p:spTree>
    <p:extLst>
      <p:ext uri="{BB962C8B-B14F-4D97-AF65-F5344CB8AC3E}">
        <p14:creationId xmlns:p14="http://schemas.microsoft.com/office/powerpoint/2010/main" val="149241796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2648" y="50800"/>
            <a:ext cx="8153400" cy="990600"/>
          </a:xfrm>
        </p:spPr>
        <p:txBody>
          <a:bodyPr>
            <a:normAutofit fontScale="90000"/>
          </a:bodyPr>
          <a:lstStyle/>
          <a:p>
            <a:pPr algn="ctr"/>
            <a:r>
              <a:rPr lang="en-US"/>
              <a:t>IPA Interpretive Comprehension</a:t>
            </a:r>
            <a:br>
              <a:rPr lang="en-US"/>
            </a:br>
            <a:r>
              <a:rPr lang="en-US" sz="3111"/>
              <a:t>Figurative Comprehension</a:t>
            </a:r>
          </a:p>
        </p:txBody>
      </p:sp>
      <p:graphicFrame>
        <p:nvGraphicFramePr>
          <p:cNvPr id="6" name="Content Placeholder 5"/>
          <p:cNvGraphicFramePr>
            <a:graphicFrameLocks noGrp="1"/>
          </p:cNvGraphicFramePr>
          <p:nvPr>
            <p:ph sz="quarter" idx="1"/>
          </p:nvPr>
        </p:nvGraphicFramePr>
        <p:xfrm>
          <a:off x="127000" y="1181100"/>
          <a:ext cx="8890000" cy="5132389"/>
        </p:xfrm>
        <a:graphic>
          <a:graphicData uri="http://schemas.openxmlformats.org/drawingml/2006/table">
            <a:tbl>
              <a:tblPr firstRow="1" bandRow="1">
                <a:tableStyleId>{5C22544A-7EE6-4342-B048-85BDC9FD1C3A}</a:tableStyleId>
              </a:tblPr>
              <a:tblGrid>
                <a:gridCol w="1231900"/>
                <a:gridCol w="1790700"/>
                <a:gridCol w="1854200"/>
                <a:gridCol w="2098675"/>
                <a:gridCol w="1914525"/>
              </a:tblGrid>
              <a:tr h="647700">
                <a:tc>
                  <a:txBody>
                    <a:bodyPr/>
                    <a:lstStyle/>
                    <a:p>
                      <a:endParaRPr lang="en-US"/>
                    </a:p>
                  </a:txBody>
                  <a:tcPr/>
                </a:tc>
                <a:tc>
                  <a:txBody>
                    <a:bodyPr/>
                    <a:lstStyle/>
                    <a:p>
                      <a:pPr algn="ctr"/>
                      <a:r>
                        <a:rPr lang="en-US" sz="1600"/>
                        <a:t>Strong Comprehension</a:t>
                      </a:r>
                    </a:p>
                  </a:txBody>
                  <a:tcPr/>
                </a:tc>
                <a:tc>
                  <a:txBody>
                    <a:bodyPr/>
                    <a:lstStyle/>
                    <a:p>
                      <a:pPr algn="ctr"/>
                      <a:r>
                        <a:rPr lang="en-US" sz="1600"/>
                        <a:t>Meets Expectations</a:t>
                      </a:r>
                    </a:p>
                  </a:txBody>
                  <a:tcPr/>
                </a:tc>
                <a:tc>
                  <a:txBody>
                    <a:bodyPr/>
                    <a:lstStyle/>
                    <a:p>
                      <a:pPr algn="ctr"/>
                      <a:r>
                        <a:rPr lang="en-US" sz="1600"/>
                        <a:t>Approaching Expectations</a:t>
                      </a:r>
                    </a:p>
                  </a:txBody>
                  <a:tcPr/>
                </a:tc>
                <a:tc>
                  <a:txBody>
                    <a:bodyPr/>
                    <a:lstStyle/>
                    <a:p>
                      <a:pPr algn="ctr"/>
                      <a:r>
                        <a:rPr lang="en-US" sz="1600"/>
                        <a:t>Minimal</a:t>
                      </a:r>
                      <a:r>
                        <a:rPr lang="en-US" sz="1600" baseline="0"/>
                        <a:t> Comprehension</a:t>
                      </a:r>
                    </a:p>
                  </a:txBody>
                  <a:tcPr/>
                </a:tc>
              </a:tr>
              <a:tr h="370840">
                <a:tc>
                  <a:txBody>
                    <a:bodyPr/>
                    <a:lstStyle/>
                    <a:p>
                      <a:pPr marL="0" marR="0">
                        <a:lnSpc>
                          <a:spcPct val="107000"/>
                        </a:lnSpc>
                        <a:spcBef>
                          <a:spcPts val="0"/>
                        </a:spcBef>
                        <a:spcAft>
                          <a:spcPts val="0"/>
                        </a:spcAft>
                      </a:pPr>
                      <a:r>
                        <a:rPr lang="en-US" sz="1200" b="1">
                          <a:latin typeface="+mn-lt"/>
                          <a:ea typeface="Calibri"/>
                          <a:cs typeface="Times New Roman"/>
                        </a:rPr>
                        <a:t>Organizational Features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and provides an appropriate rationale.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organizational feature(s) of the text; rationale misses some key points.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in part the organizational feature(s) of the text; rationale may miss some key points.  Or, identifies the organizational feature(s) but rationale is not provided.</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Attempts to identify the organizational feature(s) of the text but is not successful.</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Guessing Meaning from Context</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Inferences are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some may not be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meaning of unfamiliar words and phrases in the text.  Most of the inferences are plausible although many are not accurate.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of meaning of unfamiliar words and phrases are largely inaccurate or lacking.</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Inferences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highly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Infers and interprets the text’s meaning in a partially complete and/or partially plausible manner.</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Makes a few plausible inferences regarding the text’s meaning.</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Inferences and interpretations of the text’s meaning are largely incomplete and/or not plausible.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Author’s Perspective</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detailed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and provides a justification.</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the author’s perspective but justification is either inappropriate or incomplete.</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Unable to identify the author’s perspective.</a:t>
                      </a:r>
                    </a:p>
                  </a:txBody>
                  <a:tcPr marL="68580" marR="68580" marT="0" marB="0"/>
                </a:tc>
              </a:tr>
              <a:tr h="370840">
                <a:tc>
                  <a:txBody>
                    <a:bodyPr/>
                    <a:lstStyle/>
                    <a:p>
                      <a:pPr marL="0" marR="0">
                        <a:lnSpc>
                          <a:spcPct val="107000"/>
                        </a:lnSpc>
                        <a:spcBef>
                          <a:spcPts val="0"/>
                        </a:spcBef>
                        <a:spcAft>
                          <a:spcPts val="0"/>
                        </a:spcAft>
                      </a:pPr>
                      <a:r>
                        <a:rPr lang="en-US" sz="1200" b="1">
                          <a:latin typeface="+mn-lt"/>
                          <a:ea typeface="Calibri"/>
                          <a:cs typeface="Times New Roman"/>
                        </a:rPr>
                        <a:t>Cultural Perspectives</a:t>
                      </a:r>
                      <a:endParaRPr lang="en-US" sz="1200">
                        <a:latin typeface="+mn-lt"/>
                        <a:ea typeface="Calibri"/>
                        <a:cs typeface="Times New Roman"/>
                      </a:endParaRPr>
                    </a:p>
                  </a:txBody>
                  <a:tcPr marL="68580" marR="68580" marT="0" marB="0" anchor="ctr"/>
                </a:tc>
                <a:tc>
                  <a:txBody>
                    <a:bodyPr/>
                    <a:lstStyle/>
                    <a:p>
                      <a:pPr marL="0" marR="0">
                        <a:lnSpc>
                          <a:spcPct val="107000"/>
                        </a:lnSpc>
                        <a:spcBef>
                          <a:spcPts val="0"/>
                        </a:spcBef>
                        <a:spcAft>
                          <a:spcPts val="0"/>
                        </a:spcAft>
                      </a:pPr>
                      <a:r>
                        <a:rPr lang="en-US" sz="1100">
                          <a:latin typeface="+mn-lt"/>
                          <a:ea typeface="Calibri"/>
                          <a:cs typeface="Times New Roman"/>
                        </a:rPr>
                        <a:t>Identifies cultural perspectives/norms accurately.  Provides a detailed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Connects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Identifies some cultural perspectives/norms accurately.  Provides a minimal connection of cultural products/practices to perspectives.</a:t>
                      </a:r>
                    </a:p>
                  </a:txBody>
                  <a:tcPr marL="68580" marR="68580" marT="0" marB="0"/>
                </a:tc>
                <a:tc>
                  <a:txBody>
                    <a:bodyPr/>
                    <a:lstStyle/>
                    <a:p>
                      <a:pPr marL="0" marR="0">
                        <a:lnSpc>
                          <a:spcPct val="107000"/>
                        </a:lnSpc>
                        <a:spcBef>
                          <a:spcPts val="0"/>
                        </a:spcBef>
                        <a:spcAft>
                          <a:spcPts val="0"/>
                        </a:spcAft>
                      </a:pPr>
                      <a:r>
                        <a:rPr lang="en-US" sz="1100">
                          <a:latin typeface="+mn-lt"/>
                          <a:ea typeface="Calibri"/>
                          <a:cs typeface="Times New Roman"/>
                        </a:rPr>
                        <a:t>Identification of cultural perspectives/norms is mostly superficial or lacking.  And/or connection of cultural practices/products to perspectives is superficial or lacking.</a:t>
                      </a:r>
                    </a:p>
                  </a:txBody>
                  <a:tcPr marL="68580" marR="68580" marT="0" marB="0"/>
                </a:tc>
              </a:tr>
            </a:tbl>
          </a:graphicData>
        </a:graphic>
      </p:graphicFrame>
      <p:sp>
        <p:nvSpPr>
          <p:cNvPr id="5" name="Footer Placeholder 4"/>
          <p:cNvSpPr>
            <a:spLocks noGrp="1"/>
          </p:cNvSpPr>
          <p:nvPr>
            <p:ph type="ftr" sz="quarter" idx="11"/>
          </p:nvPr>
        </p:nvSpPr>
        <p:spPr/>
        <p:txBody>
          <a:bodyPr/>
          <a:lstStyle/>
          <a:p>
            <a:r>
              <a:rPr lang="en-US"/>
              <a:t>Laura Terrill</a:t>
            </a:r>
          </a:p>
        </p:txBody>
      </p:sp>
      <p:sp>
        <p:nvSpPr>
          <p:cNvPr id="3" name="Slide Number Placeholder 2"/>
          <p:cNvSpPr>
            <a:spLocks noGrp="1"/>
          </p:cNvSpPr>
          <p:nvPr>
            <p:ph type="sldNum" sz="quarter" idx="12"/>
          </p:nvPr>
        </p:nvSpPr>
        <p:spPr/>
        <p:txBody>
          <a:bodyPr>
            <a:normAutofit/>
          </a:bodyPr>
          <a:lstStyle/>
          <a:p>
            <a:fld id="{74C2F60E-34D8-DD42-93FD-7BD7AE432328}" type="slidenum">
              <a:rPr lang="en-US"/>
              <a:pPr/>
              <a:t>58</a:t>
            </a:fld>
            <a:endParaRPr lang="en-US"/>
          </a:p>
        </p:txBody>
      </p:sp>
    </p:spTree>
    <p:extLst>
      <p:ext uri="{BB962C8B-B14F-4D97-AF65-F5344CB8AC3E}">
        <p14:creationId xmlns:p14="http://schemas.microsoft.com/office/powerpoint/2010/main" val="45979121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a:t>Laura Terrill</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9000" y="172343"/>
            <a:ext cx="4876800" cy="6311152"/>
          </a:xfrm>
          <a:prstGeom prst="rect">
            <a:avLst/>
          </a:prstGeom>
        </p:spPr>
      </p:pic>
      <p:sp>
        <p:nvSpPr>
          <p:cNvPr id="6" name="TextBox 5"/>
          <p:cNvSpPr txBox="1"/>
          <p:nvPr/>
        </p:nvSpPr>
        <p:spPr>
          <a:xfrm>
            <a:off x="3594101" y="6248400"/>
            <a:ext cx="5384800" cy="470191"/>
          </a:xfrm>
          <a:prstGeom prst="rect">
            <a:avLst/>
          </a:prstGeom>
          <a:noFill/>
        </p:spPr>
        <p:txBody>
          <a:bodyPr wrap="square" rtlCol="0">
            <a:spAutoFit/>
          </a:bodyPr>
          <a:lstStyle/>
          <a:p>
            <a:pPr algn="r"/>
            <a:r>
              <a:rPr lang="en-US" sz="1200"/>
              <a:t>http://www.latercera.com/noticia/portada/2012/08/653-478183-9-santiago-y-buenos-aires-son-elegidas-como-las-mejores-ciudades-para-vivir-en.shtml</a:t>
            </a:r>
          </a:p>
        </p:txBody>
      </p:sp>
    </p:spTree>
    <p:extLst>
      <p:ext uri="{BB962C8B-B14F-4D97-AF65-F5344CB8AC3E}">
        <p14:creationId xmlns:p14="http://schemas.microsoft.com/office/powerpoint/2010/main" val="15140946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114597" y="0"/>
            <a:ext cx="6943546" cy="6943546"/>
          </a:xfrm>
        </p:spPr>
      </p:pic>
      <p:sp>
        <p:nvSpPr>
          <p:cNvPr id="8" name="Text Placeholder 7"/>
          <p:cNvSpPr>
            <a:spLocks noGrp="1"/>
          </p:cNvSpPr>
          <p:nvPr>
            <p:ph type="body" sz="half" idx="2"/>
          </p:nvPr>
        </p:nvSpPr>
        <p:spPr>
          <a:xfrm>
            <a:off x="1114597" y="5559316"/>
            <a:ext cx="6943546" cy="1149930"/>
          </a:xfrm>
          <a:solidFill>
            <a:schemeClr val="bg1"/>
          </a:solidFill>
        </p:spPr>
        <p:txBody>
          <a:bodyPr anchor="ctr">
            <a:normAutofit lnSpcReduction="10000"/>
          </a:bodyPr>
          <a:lstStyle/>
          <a:p>
            <a:pPr algn="ctr"/>
            <a:r>
              <a:rPr lang="en-US" sz="4000">
                <a:solidFill>
                  <a:schemeClr val="tx1"/>
                </a:solidFill>
              </a:rPr>
              <a:t>How do I make the students work harder than me?</a:t>
            </a:r>
          </a:p>
        </p:txBody>
      </p:sp>
      <p:sp>
        <p:nvSpPr>
          <p:cNvPr id="5" name="Slide Number Placeholder 4"/>
          <p:cNvSpPr>
            <a:spLocks noGrp="1"/>
          </p:cNvSpPr>
          <p:nvPr>
            <p:ph type="sldNum" sz="quarter" idx="12"/>
          </p:nvPr>
        </p:nvSpPr>
        <p:spPr>
          <a:xfrm>
            <a:off x="6998281" y="6356351"/>
            <a:ext cx="2057400" cy="365125"/>
          </a:xfrm>
        </p:spPr>
        <p:txBody>
          <a:bodyPr/>
          <a:lstStyle/>
          <a:p>
            <a:fld id="{D57F1E4F-1CFF-5643-939E-02111984F565}" type="slidenum">
              <a:rPr lang="en-US" smtClean="0"/>
              <a:t>6</a:t>
            </a:fld>
            <a:endParaRPr lang="en-US" dirty="0"/>
          </a:p>
        </p:txBody>
      </p:sp>
    </p:spTree>
    <p:extLst>
      <p:ext uri="{BB962C8B-B14F-4D97-AF65-F5344CB8AC3E}">
        <p14:creationId xmlns:p14="http://schemas.microsoft.com/office/powerpoint/2010/main" val="38414853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p:spPr>
        <p:txBody>
          <a:bodyPr>
            <a:normAutofit/>
          </a:bodyPr>
          <a:lstStyle/>
          <a:p>
            <a:r>
              <a:rPr lang="en-US"/>
              <a:t>Key Word Recognition</a:t>
            </a:r>
          </a:p>
        </p:txBody>
      </p:sp>
      <p:sp>
        <p:nvSpPr>
          <p:cNvPr id="8" name="Content Placeholder 7"/>
          <p:cNvSpPr>
            <a:spLocks noGrp="1"/>
          </p:cNvSpPr>
          <p:nvPr>
            <p:ph sz="quarter" idx="1"/>
          </p:nvPr>
        </p:nvSpPr>
        <p:spPr>
          <a:xfrm>
            <a:off x="911098" y="1227126"/>
            <a:ext cx="7480300" cy="1676400"/>
          </a:xfrm>
        </p:spPr>
        <p:txBody>
          <a:bodyPr anchor="t">
            <a:noAutofit/>
          </a:bodyPr>
          <a:lstStyle/>
          <a:p>
            <a:pPr>
              <a:buNone/>
            </a:pPr>
            <a:r>
              <a:rPr lang="en-US" sz="2000" b="1">
                <a:solidFill>
                  <a:srgbClr val="FF0000"/>
                </a:solidFill>
              </a:rPr>
              <a:t> </a:t>
            </a:r>
            <a:r>
              <a:rPr lang="en-US" sz="2000" b="1">
                <a:solidFill>
                  <a:schemeClr val="accent6"/>
                </a:solidFill>
              </a:rPr>
              <a:t>Find the following Spanish words in the article.</a:t>
            </a:r>
          </a:p>
          <a:p>
            <a:pPr>
              <a:spcBef>
                <a:spcPts val="100"/>
              </a:spcBef>
              <a:buNone/>
            </a:pPr>
            <a:r>
              <a:rPr lang="en-US" sz="2000"/>
              <a:t>		1.  elected		5. 							2.  according to	6. 							3.   the best		7.</a:t>
            </a:r>
          </a:p>
          <a:p>
            <a:pPr>
              <a:spcBef>
                <a:spcPts val="100"/>
              </a:spcBef>
              <a:buNone/>
            </a:pPr>
            <a:r>
              <a:rPr lang="en-US" sz="2000"/>
              <a:t>		4.   both cities	8.  </a:t>
            </a:r>
          </a:p>
        </p:txBody>
      </p:sp>
      <p:graphicFrame>
        <p:nvGraphicFramePr>
          <p:cNvPr id="9" name="Table 8"/>
          <p:cNvGraphicFramePr>
            <a:graphicFrameLocks noGrp="1"/>
          </p:cNvGraphicFramePr>
          <p:nvPr/>
        </p:nvGraphicFramePr>
        <p:xfrm>
          <a:off x="355600" y="3373120"/>
          <a:ext cx="8372349" cy="2913380"/>
        </p:xfrm>
        <a:graphic>
          <a:graphicData uri="http://schemas.openxmlformats.org/drawingml/2006/table">
            <a:tbl>
              <a:tblPr firstRow="1" bandRow="1">
                <a:tableStyleId>{69CF1AB2-1976-4502-BF36-3FF5EA218861}</a:tableStyleId>
              </a:tblPr>
              <a:tblGrid>
                <a:gridCol w="2146300"/>
                <a:gridCol w="1028700"/>
                <a:gridCol w="5197349"/>
              </a:tblGrid>
              <a:tr h="596900">
                <a:tc>
                  <a:txBody>
                    <a:bodyPr/>
                    <a:lstStyle/>
                    <a:p>
                      <a:pPr algn="ctr"/>
                      <a:r>
                        <a:rPr lang="en-US" sz="1600" b="1"/>
                        <a:t>Strong Comprehension</a:t>
                      </a:r>
                    </a:p>
                  </a:txBody>
                  <a:tcPr/>
                </a:tc>
                <a:tc>
                  <a:txBody>
                    <a:bodyPr/>
                    <a:lstStyle/>
                    <a:p>
                      <a:pPr algn="ctr"/>
                      <a:r>
                        <a:rPr lang="en-US" sz="1600" b="1"/>
                        <a:t>10   </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a:latin typeface="+mn-lt"/>
                          <a:ea typeface="Calibri"/>
                          <a:cs typeface="Times New Roman"/>
                        </a:rPr>
                        <a:t>Identifies </a:t>
                      </a:r>
                      <a:r>
                        <a:rPr lang="en-US" sz="1600" b="0" baseline="0">
                          <a:latin typeface="+mn-lt"/>
                          <a:ea typeface="Calibri"/>
                          <a:cs typeface="Times New Roman"/>
                        </a:rPr>
                        <a:t>all</a:t>
                      </a:r>
                      <a:r>
                        <a:rPr lang="en-US" sz="1600" b="0">
                          <a:latin typeface="+mn-lt"/>
                          <a:ea typeface="Calibri"/>
                          <a:cs typeface="Times New Roman"/>
                        </a:rPr>
                        <a:t> key words appropriately within context of the text.</a:t>
                      </a:r>
                    </a:p>
                  </a:txBody>
                  <a:tcPr/>
                </a:tc>
              </a:tr>
              <a:tr h="508000">
                <a:tc>
                  <a:txBody>
                    <a:bodyPr/>
                    <a:lstStyle/>
                    <a:p>
                      <a:pPr algn="ctr"/>
                      <a:r>
                        <a:rPr lang="en-US" sz="1600" b="1"/>
                        <a:t>Meets Expectations</a:t>
                      </a:r>
                    </a:p>
                  </a:txBody>
                  <a:tcPr anchor="ctr"/>
                </a:tc>
                <a:tc>
                  <a:txBody>
                    <a:bodyPr/>
                    <a:lstStyle/>
                    <a:p>
                      <a:pPr algn="ctr"/>
                      <a:r>
                        <a:rPr lang="en-US" sz="1600" b="1"/>
                        <a:t>9</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Times New Roman"/>
                        </a:rPr>
                        <a:t>Identifies majority</a:t>
                      </a:r>
                      <a:r>
                        <a:rPr lang="en-US" sz="1600" baseline="0">
                          <a:latin typeface="+mn-lt"/>
                          <a:ea typeface="Calibri"/>
                          <a:cs typeface="Times New Roman"/>
                        </a:rPr>
                        <a:t> of </a:t>
                      </a:r>
                      <a:r>
                        <a:rPr lang="en-US" sz="1600">
                          <a:latin typeface="+mn-lt"/>
                          <a:ea typeface="Calibri"/>
                          <a:cs typeface="Times New Roman"/>
                        </a:rPr>
                        <a:t>key words appropriately within context of the text.</a:t>
                      </a:r>
                    </a:p>
                  </a:txBody>
                  <a:tcPr/>
                </a:tc>
              </a:tr>
              <a:tr h="538480">
                <a:tc>
                  <a:txBody>
                    <a:bodyPr/>
                    <a:lstStyle/>
                    <a:p>
                      <a:pPr algn="ctr"/>
                      <a:r>
                        <a:rPr lang="en-US" sz="1600" b="1"/>
                        <a:t>Approaching Expectations</a:t>
                      </a:r>
                    </a:p>
                  </a:txBody>
                  <a:tcPr anchor="ctr"/>
                </a:tc>
                <a:tc>
                  <a:txBody>
                    <a:bodyPr/>
                    <a:lstStyle/>
                    <a:p>
                      <a:pPr algn="ctr"/>
                      <a:r>
                        <a:rPr lang="en-US" sz="1600" b="1"/>
                        <a:t>8</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Times New Roman"/>
                        </a:rPr>
                        <a:t>Identifies half</a:t>
                      </a:r>
                      <a:r>
                        <a:rPr lang="en-US" sz="1600" baseline="0">
                          <a:latin typeface="+mn-lt"/>
                          <a:ea typeface="Calibri"/>
                          <a:cs typeface="Times New Roman"/>
                        </a:rPr>
                        <a:t> of </a:t>
                      </a:r>
                      <a:r>
                        <a:rPr lang="en-US" sz="1600">
                          <a:latin typeface="+mn-lt"/>
                          <a:ea typeface="Calibri"/>
                          <a:cs typeface="Times New Roman"/>
                        </a:rPr>
                        <a:t>key words appropriately within the context of the text.</a:t>
                      </a:r>
                    </a:p>
                  </a:txBody>
                  <a:tcPr/>
                </a:tc>
              </a:tr>
              <a:tr h="492760">
                <a:tc>
                  <a:txBody>
                    <a:bodyPr/>
                    <a:lstStyle/>
                    <a:p>
                      <a:pPr algn="ctr"/>
                      <a:r>
                        <a:rPr lang="en-US" sz="1600" b="1"/>
                        <a:t>Minimal Comprehension</a:t>
                      </a:r>
                    </a:p>
                  </a:txBody>
                  <a:tcPr anchor="ctr"/>
                </a:tc>
                <a:tc>
                  <a:txBody>
                    <a:bodyPr/>
                    <a:lstStyle/>
                    <a:p>
                      <a:pPr algn="ctr"/>
                      <a:r>
                        <a:rPr lang="en-US" sz="1600" b="1"/>
                        <a:t>7</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Times New Roman"/>
                        </a:rPr>
                        <a:t>Identifies fewer</a:t>
                      </a:r>
                      <a:r>
                        <a:rPr lang="en-US" sz="1600" baseline="0">
                          <a:latin typeface="+mn-lt"/>
                          <a:ea typeface="Calibri"/>
                          <a:cs typeface="Times New Roman"/>
                        </a:rPr>
                        <a:t> than half of </a:t>
                      </a:r>
                      <a:r>
                        <a:rPr lang="en-US" sz="1600">
                          <a:latin typeface="+mn-lt"/>
                          <a:ea typeface="Calibri"/>
                          <a:cs typeface="Times New Roman"/>
                        </a:rPr>
                        <a:t>key words appropriately within the context of the text.</a:t>
                      </a:r>
                    </a:p>
                  </a:txBody>
                  <a:tcPr/>
                </a:tc>
              </a:tr>
              <a:tr h="535940">
                <a:tc>
                  <a:txBody>
                    <a:bodyPr/>
                    <a:lstStyle/>
                    <a:p>
                      <a:pPr algn="ctr"/>
                      <a:r>
                        <a:rPr lang="en-US" sz="1600" b="1"/>
                        <a:t>No</a:t>
                      </a:r>
                      <a:r>
                        <a:rPr lang="en-US" sz="1600" b="1" baseline="0"/>
                        <a:t> Comprehension</a:t>
                      </a:r>
                      <a:endParaRPr lang="en-US" sz="1600" b="1"/>
                    </a:p>
                  </a:txBody>
                  <a:tcPr anchor="ctr"/>
                </a:tc>
                <a:tc>
                  <a:txBody>
                    <a:bodyPr/>
                    <a:lstStyle/>
                    <a:p>
                      <a:pPr algn="ctr"/>
                      <a:r>
                        <a:rPr lang="en-US" sz="1600" b="1"/>
                        <a:t>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a:latin typeface="+mn-lt"/>
                          <a:ea typeface="Calibri"/>
                          <a:cs typeface="Times New Roman"/>
                        </a:rPr>
                        <a:t>Does not identify any of the</a:t>
                      </a:r>
                      <a:r>
                        <a:rPr lang="en-US" sz="1600" baseline="0">
                          <a:latin typeface="+mn-lt"/>
                          <a:ea typeface="Calibri"/>
                          <a:cs typeface="Times New Roman"/>
                        </a:rPr>
                        <a:t> words appropriately within the context of the text. </a:t>
                      </a:r>
                      <a:endParaRPr lang="en-US" sz="1600">
                        <a:latin typeface="+mn-lt"/>
                        <a:ea typeface="Calibri"/>
                        <a:cs typeface="Times New Roman"/>
                      </a:endParaRPr>
                    </a:p>
                  </a:txBody>
                  <a:tcP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a:bodyPr>
          <a:lstStyle/>
          <a:p>
            <a:fld id="{74C2F60E-34D8-DD42-93FD-7BD7AE432328}" type="slidenum">
              <a:rPr lang="en-US"/>
              <a:pPr/>
              <a:t>60</a:t>
            </a:fld>
            <a:endParaRPr lang="en-US"/>
          </a:p>
        </p:txBody>
      </p:sp>
    </p:spTree>
    <p:extLst>
      <p:ext uri="{BB962C8B-B14F-4D97-AF65-F5344CB8AC3E}">
        <p14:creationId xmlns:p14="http://schemas.microsoft.com/office/powerpoint/2010/main" val="79744096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p:spPr>
        <p:txBody>
          <a:bodyPr>
            <a:normAutofit/>
          </a:bodyPr>
          <a:lstStyle/>
          <a:p>
            <a:r>
              <a:rPr lang="en-US"/>
              <a:t>Main Idea</a:t>
            </a:r>
          </a:p>
        </p:txBody>
      </p:sp>
      <p:sp>
        <p:nvSpPr>
          <p:cNvPr id="8" name="Content Placeholder 7"/>
          <p:cNvSpPr>
            <a:spLocks noGrp="1"/>
          </p:cNvSpPr>
          <p:nvPr>
            <p:ph sz="quarter" idx="1"/>
          </p:nvPr>
        </p:nvSpPr>
        <p:spPr>
          <a:xfrm>
            <a:off x="911098" y="1311299"/>
            <a:ext cx="7480300" cy="528002"/>
          </a:xfrm>
        </p:spPr>
        <p:txBody>
          <a:bodyPr anchor="t">
            <a:noAutofit/>
          </a:bodyPr>
          <a:lstStyle/>
          <a:p>
            <a:pPr marL="0" indent="0">
              <a:buNone/>
            </a:pPr>
            <a:r>
              <a:rPr lang="en-US" sz="2400">
                <a:solidFill>
                  <a:schemeClr val="accent6"/>
                </a:solidFill>
              </a:rPr>
              <a:t>What is the main idea of this article? Who might want to read this article and why? Answer in English</a:t>
            </a:r>
            <a:r>
              <a:rPr lang="en-US" sz="2000">
                <a:solidFill>
                  <a:schemeClr val="accent6"/>
                </a:solidFill>
              </a:rPr>
              <a:t>.</a:t>
            </a:r>
          </a:p>
          <a:p>
            <a:pPr>
              <a:buNone/>
            </a:pPr>
            <a:endParaRPr lang="en-US" sz="2000">
              <a:solidFill>
                <a:schemeClr val="accent6"/>
              </a:solidFill>
            </a:endParaRPr>
          </a:p>
        </p:txBody>
      </p:sp>
      <p:graphicFrame>
        <p:nvGraphicFramePr>
          <p:cNvPr id="9" name="Table 8"/>
          <p:cNvGraphicFramePr>
            <a:graphicFrameLocks noGrp="1"/>
          </p:cNvGraphicFramePr>
          <p:nvPr/>
        </p:nvGraphicFramePr>
        <p:xfrm>
          <a:off x="523748" y="2725420"/>
          <a:ext cx="8372349" cy="2938526"/>
        </p:xfrm>
        <a:graphic>
          <a:graphicData uri="http://schemas.openxmlformats.org/drawingml/2006/table">
            <a:tbl>
              <a:tblPr firstRow="1" bandRow="1">
                <a:tableStyleId>{69CF1AB2-1976-4502-BF36-3FF5EA218861}</a:tableStyleId>
              </a:tblPr>
              <a:tblGrid>
                <a:gridCol w="2146300"/>
                <a:gridCol w="1028700"/>
                <a:gridCol w="5197349"/>
              </a:tblGrid>
              <a:tr h="596900">
                <a:tc>
                  <a:txBody>
                    <a:bodyPr/>
                    <a:lstStyle/>
                    <a:p>
                      <a:pPr algn="ctr"/>
                      <a:r>
                        <a:rPr lang="en-US" sz="1600" b="1"/>
                        <a:t>Strong Comprehension</a:t>
                      </a:r>
                    </a:p>
                  </a:txBody>
                  <a:tcPr/>
                </a:tc>
                <a:tc>
                  <a:txBody>
                    <a:bodyPr/>
                    <a:lstStyle/>
                    <a:p>
                      <a:pPr algn="ctr"/>
                      <a:r>
                        <a:rPr lang="en-US" sz="1600" b="1"/>
                        <a:t>10</a:t>
                      </a:r>
                    </a:p>
                  </a:txBody>
                  <a:tcPr anchor="ctr"/>
                </a:tc>
                <a:tc>
                  <a:txBody>
                    <a:bodyPr/>
                    <a:lstStyle/>
                    <a:p>
                      <a:pPr marL="0" marR="0">
                        <a:lnSpc>
                          <a:spcPct val="107000"/>
                        </a:lnSpc>
                        <a:spcBef>
                          <a:spcPts val="0"/>
                        </a:spcBef>
                        <a:spcAft>
                          <a:spcPts val="0"/>
                        </a:spcAft>
                      </a:pPr>
                      <a:r>
                        <a:rPr lang="en-US" sz="1600" b="0">
                          <a:latin typeface="+mn-lt"/>
                          <a:ea typeface="Calibri"/>
                          <a:cs typeface="Times New Roman"/>
                        </a:rPr>
                        <a:t>Identifies the complete main ideas(s) of the text.</a:t>
                      </a:r>
                    </a:p>
                  </a:txBody>
                  <a:tcPr anchor="ctr"/>
                </a:tc>
              </a:tr>
              <a:tr h="508000">
                <a:tc>
                  <a:txBody>
                    <a:bodyPr/>
                    <a:lstStyle/>
                    <a:p>
                      <a:pPr algn="ctr"/>
                      <a:r>
                        <a:rPr lang="en-US" sz="1600" b="1"/>
                        <a:t>Meets Expectations</a:t>
                      </a:r>
                    </a:p>
                  </a:txBody>
                  <a:tcPr anchor="ctr"/>
                </a:tc>
                <a:tc>
                  <a:txBody>
                    <a:bodyPr/>
                    <a:lstStyle/>
                    <a:p>
                      <a:pPr algn="ctr"/>
                      <a:r>
                        <a:rPr lang="en-US" sz="1600" b="1"/>
                        <a:t>9</a:t>
                      </a:r>
                    </a:p>
                  </a:txBody>
                  <a:tcPr anchor="ctr"/>
                </a:tc>
                <a:tc>
                  <a:txBody>
                    <a:bodyPr/>
                    <a:lstStyle/>
                    <a:p>
                      <a:pPr marL="0" marR="0">
                        <a:lnSpc>
                          <a:spcPct val="107000"/>
                        </a:lnSpc>
                        <a:spcBef>
                          <a:spcPts val="0"/>
                        </a:spcBef>
                        <a:spcAft>
                          <a:spcPts val="0"/>
                        </a:spcAft>
                      </a:pPr>
                      <a:r>
                        <a:rPr lang="en-US" sz="1600" b="0">
                          <a:latin typeface="+mn-lt"/>
                          <a:ea typeface="Calibri"/>
                          <a:cs typeface="Times New Roman"/>
                        </a:rPr>
                        <a:t>Identifies the key parts of the main ideas(s) of the text but misses some elements.</a:t>
                      </a:r>
                    </a:p>
                  </a:txBody>
                  <a:tcPr anchor="ctr"/>
                </a:tc>
              </a:tr>
              <a:tr h="538480">
                <a:tc>
                  <a:txBody>
                    <a:bodyPr/>
                    <a:lstStyle/>
                    <a:p>
                      <a:pPr algn="ctr"/>
                      <a:r>
                        <a:rPr lang="en-US" sz="1600" b="1"/>
                        <a:t>Approaching Expectations</a:t>
                      </a:r>
                    </a:p>
                  </a:txBody>
                  <a:tcPr anchor="ctr"/>
                </a:tc>
                <a:tc>
                  <a:txBody>
                    <a:bodyPr/>
                    <a:lstStyle/>
                    <a:p>
                      <a:pPr algn="ctr"/>
                      <a:r>
                        <a:rPr lang="en-US" sz="1600" b="1"/>
                        <a:t>8</a:t>
                      </a:r>
                    </a:p>
                  </a:txBody>
                  <a:tcPr anchor="ctr"/>
                </a:tc>
                <a:tc>
                  <a:txBody>
                    <a:bodyPr/>
                    <a:lstStyle/>
                    <a:p>
                      <a:pPr marL="0" marR="0">
                        <a:lnSpc>
                          <a:spcPct val="107000"/>
                        </a:lnSpc>
                        <a:spcBef>
                          <a:spcPts val="0"/>
                        </a:spcBef>
                        <a:spcAft>
                          <a:spcPts val="0"/>
                        </a:spcAft>
                      </a:pPr>
                      <a:r>
                        <a:rPr lang="en-US" sz="1600" b="0">
                          <a:latin typeface="+mn-lt"/>
                          <a:ea typeface="Calibri"/>
                          <a:cs typeface="Times New Roman"/>
                        </a:rPr>
                        <a:t>Identifies some parts of the main idea(s) of the text.</a:t>
                      </a:r>
                    </a:p>
                  </a:txBody>
                  <a:tcPr anchor="ctr"/>
                </a:tc>
              </a:tr>
              <a:tr h="492760">
                <a:tc>
                  <a:txBody>
                    <a:bodyPr/>
                    <a:lstStyle/>
                    <a:p>
                      <a:pPr algn="ctr"/>
                      <a:r>
                        <a:rPr lang="en-US" sz="1600" b="1"/>
                        <a:t>Minimal Comprehension</a:t>
                      </a:r>
                    </a:p>
                  </a:txBody>
                  <a:tcPr anchor="ctr"/>
                </a:tc>
                <a:tc>
                  <a:txBody>
                    <a:bodyPr/>
                    <a:lstStyle/>
                    <a:p>
                      <a:pPr algn="ctr"/>
                      <a:r>
                        <a:rPr lang="en-US" sz="1600" b="1"/>
                        <a:t>7</a:t>
                      </a:r>
                    </a:p>
                  </a:txBody>
                  <a:tcPr anchor="ctr"/>
                </a:tc>
                <a:tc>
                  <a:txBody>
                    <a:bodyPr/>
                    <a:lstStyle/>
                    <a:p>
                      <a:pPr marL="0" marR="0">
                        <a:lnSpc>
                          <a:spcPct val="107000"/>
                        </a:lnSpc>
                        <a:spcBef>
                          <a:spcPts val="0"/>
                        </a:spcBef>
                        <a:spcAft>
                          <a:spcPts val="0"/>
                        </a:spcAft>
                      </a:pPr>
                      <a:r>
                        <a:rPr lang="en-US" sz="1600" b="0">
                          <a:latin typeface="+mn-lt"/>
                          <a:ea typeface="Calibri"/>
                          <a:cs typeface="Times New Roman"/>
                        </a:rPr>
                        <a:t>May identify some ideas from the text but they do not represent the main idea(s). They</a:t>
                      </a:r>
                      <a:r>
                        <a:rPr lang="en-US" sz="1600" b="0" baseline="0">
                          <a:latin typeface="+mn-lt"/>
                          <a:ea typeface="Calibri"/>
                          <a:cs typeface="Times New Roman"/>
                        </a:rPr>
                        <a:t> are supporting details.</a:t>
                      </a:r>
                      <a:endParaRPr lang="en-US" sz="1600" b="0">
                        <a:latin typeface="+mn-lt"/>
                        <a:ea typeface="Calibri"/>
                        <a:cs typeface="Times New Roman"/>
                      </a:endParaRPr>
                    </a:p>
                  </a:txBody>
                  <a:tcPr anchor="ctr"/>
                </a:tc>
              </a:tr>
              <a:tr h="535940">
                <a:tc>
                  <a:txBody>
                    <a:bodyPr/>
                    <a:lstStyle/>
                    <a:p>
                      <a:pPr algn="ctr"/>
                      <a:r>
                        <a:rPr lang="en-US" sz="1600" b="1"/>
                        <a:t>No</a:t>
                      </a:r>
                      <a:r>
                        <a:rPr lang="en-US" sz="1600" b="1" baseline="0"/>
                        <a:t> Comprehension</a:t>
                      </a:r>
                      <a:endParaRPr lang="en-US" sz="1600" b="1"/>
                    </a:p>
                  </a:txBody>
                  <a:tcPr anchor="ctr"/>
                </a:tc>
                <a:tc>
                  <a:txBody>
                    <a:bodyPr/>
                    <a:lstStyle/>
                    <a:p>
                      <a:pPr algn="ctr"/>
                      <a:r>
                        <a:rPr lang="en-US" sz="1600" b="1"/>
                        <a:t>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b="0">
                          <a:latin typeface="+mn-lt"/>
                          <a:ea typeface="Calibri"/>
                          <a:cs typeface="Times New Roman"/>
                        </a:rPr>
                        <a:t>Does</a:t>
                      </a:r>
                      <a:r>
                        <a:rPr lang="en-US" sz="1600" b="0" baseline="0">
                          <a:latin typeface="+mn-lt"/>
                          <a:ea typeface="Calibri"/>
                          <a:cs typeface="Times New Roman"/>
                        </a:rPr>
                        <a:t> not provide a response.</a:t>
                      </a:r>
                      <a:endParaRPr lang="en-US" sz="1600" b="0">
                        <a:latin typeface="+mn-lt"/>
                        <a:ea typeface="Calibri"/>
                        <a:cs typeface="Times New Roman"/>
                      </a:endParaRPr>
                    </a:p>
                  </a:txBody>
                  <a:tcPr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a:bodyPr>
          <a:lstStyle/>
          <a:p>
            <a:fld id="{74C2F60E-34D8-DD42-93FD-7BD7AE432328}" type="slidenum">
              <a:rPr lang="en-US"/>
              <a:pPr/>
              <a:t>61</a:t>
            </a:fld>
            <a:endParaRPr lang="en-US"/>
          </a:p>
        </p:txBody>
      </p:sp>
    </p:spTree>
    <p:extLst>
      <p:ext uri="{BB962C8B-B14F-4D97-AF65-F5344CB8AC3E}">
        <p14:creationId xmlns:p14="http://schemas.microsoft.com/office/powerpoint/2010/main" val="210257962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p:spPr>
        <p:txBody>
          <a:bodyPr>
            <a:normAutofit/>
          </a:bodyPr>
          <a:lstStyle/>
          <a:p>
            <a:r>
              <a:rPr lang="en-US"/>
              <a:t>Supporting Details</a:t>
            </a:r>
          </a:p>
        </p:txBody>
      </p:sp>
      <p:sp>
        <p:nvSpPr>
          <p:cNvPr id="8" name="Content Placeholder 7"/>
          <p:cNvSpPr>
            <a:spLocks noGrp="1"/>
          </p:cNvSpPr>
          <p:nvPr>
            <p:ph sz="quarter" idx="1"/>
          </p:nvPr>
        </p:nvSpPr>
        <p:spPr>
          <a:xfrm>
            <a:off x="113134" y="1156324"/>
            <a:ext cx="8857277" cy="2585402"/>
          </a:xfrm>
        </p:spPr>
        <p:txBody>
          <a:bodyPr anchor="t">
            <a:noAutofit/>
          </a:bodyPr>
          <a:lstStyle/>
          <a:p>
            <a:pPr marL="0" indent="0">
              <a:buNone/>
            </a:pPr>
            <a:r>
              <a:rPr lang="en-US" sz="2000">
                <a:solidFill>
                  <a:schemeClr val="accent6"/>
                </a:solidFill>
              </a:rPr>
              <a:t>Check each detail that is mentioned in the article (not all are included). Copy the information that is given for each detail you have checked.  </a:t>
            </a:r>
          </a:p>
          <a:p>
            <a:pPr>
              <a:lnSpc>
                <a:spcPct val="100000"/>
              </a:lnSpc>
              <a:spcBef>
                <a:spcPts val="600"/>
              </a:spcBef>
              <a:buNone/>
            </a:pPr>
            <a:r>
              <a:rPr lang="en-US" sz="2000"/>
              <a:t>	___1. </a:t>
            </a:r>
            <a:r>
              <a:rPr lang="en-US" sz="1800"/>
              <a:t>The report considered education, health and recreation._______________________ </a:t>
            </a:r>
          </a:p>
          <a:p>
            <a:pPr>
              <a:lnSpc>
                <a:spcPct val="100000"/>
              </a:lnSpc>
              <a:spcBef>
                <a:spcPts val="600"/>
              </a:spcBef>
              <a:buNone/>
            </a:pPr>
            <a:r>
              <a:rPr lang="en-US" sz="1800"/>
              <a:t>	___2.  Australia had many cities that ranked well. ________________</a:t>
            </a:r>
          </a:p>
          <a:p>
            <a:pPr>
              <a:lnSpc>
                <a:spcPct val="100000"/>
              </a:lnSpc>
              <a:spcBef>
                <a:spcPts val="600"/>
              </a:spcBef>
              <a:buNone/>
            </a:pPr>
            <a:r>
              <a:rPr lang="en-US" sz="1800"/>
              <a:t>	___3   Buenes Aires and Santiago are the best cities to live in in the world. ______________</a:t>
            </a:r>
          </a:p>
          <a:p>
            <a:pPr>
              <a:lnSpc>
                <a:spcPct val="100000"/>
              </a:lnSpc>
              <a:spcBef>
                <a:spcPts val="600"/>
              </a:spcBef>
              <a:buNone/>
            </a:pPr>
            <a:r>
              <a:rPr lang="en-US" sz="1800"/>
              <a:t>	___4.  The worst  city in the world is located in Bangladesh. ____________________</a:t>
            </a:r>
          </a:p>
          <a:p>
            <a:pPr>
              <a:lnSpc>
                <a:spcPct val="100000"/>
              </a:lnSpc>
              <a:spcBef>
                <a:spcPts val="600"/>
              </a:spcBef>
              <a:buNone/>
            </a:pPr>
            <a:r>
              <a:rPr lang="en-US" sz="1800"/>
              <a:t>	___5. </a:t>
            </a:r>
            <a:endParaRPr lang="en-US" sz="2000"/>
          </a:p>
          <a:p>
            <a:pPr>
              <a:lnSpc>
                <a:spcPct val="100000"/>
              </a:lnSpc>
              <a:spcBef>
                <a:spcPts val="600"/>
              </a:spcBef>
              <a:buNone/>
            </a:pPr>
            <a:r>
              <a:rPr lang="en-US" sz="1800"/>
              <a:t>	___6. </a:t>
            </a:r>
            <a:endParaRPr lang="en-US" sz="2000"/>
          </a:p>
        </p:txBody>
      </p:sp>
      <p:graphicFrame>
        <p:nvGraphicFramePr>
          <p:cNvPr id="9" name="Table 8"/>
          <p:cNvGraphicFramePr>
            <a:graphicFrameLocks noGrp="1"/>
          </p:cNvGraphicFramePr>
          <p:nvPr/>
        </p:nvGraphicFramePr>
        <p:xfrm>
          <a:off x="355599" y="4038600"/>
          <a:ext cx="8372349" cy="2477262"/>
        </p:xfrm>
        <a:graphic>
          <a:graphicData uri="http://schemas.openxmlformats.org/drawingml/2006/table">
            <a:tbl>
              <a:tblPr firstRow="1" bandRow="1">
                <a:tableStyleId>{69CF1AB2-1976-4502-BF36-3FF5EA218861}</a:tableStyleId>
              </a:tblPr>
              <a:tblGrid>
                <a:gridCol w="1892301"/>
                <a:gridCol w="800100"/>
                <a:gridCol w="5679948"/>
              </a:tblGrid>
              <a:tr h="419100">
                <a:tc>
                  <a:txBody>
                    <a:bodyPr/>
                    <a:lstStyle/>
                    <a:p>
                      <a:pPr algn="ctr"/>
                      <a:r>
                        <a:rPr lang="en-US" sz="1200" b="1"/>
                        <a:t>Strong </a:t>
                      </a:r>
                    </a:p>
                    <a:p>
                      <a:pPr algn="ctr"/>
                      <a:r>
                        <a:rPr lang="en-US" sz="1200" b="1"/>
                        <a:t>Comprehension</a:t>
                      </a:r>
                    </a:p>
                  </a:txBody>
                  <a:tcPr/>
                </a:tc>
                <a:tc>
                  <a:txBody>
                    <a:bodyPr/>
                    <a:lstStyle/>
                    <a:p>
                      <a:pPr algn="ctr"/>
                      <a:r>
                        <a:rPr lang="en-US" sz="1200" b="1"/>
                        <a:t>10</a:t>
                      </a:r>
                    </a:p>
                  </a:txBody>
                  <a:tcPr anchor="ctr"/>
                </a:tc>
                <a:tc>
                  <a:txBody>
                    <a:bodyPr/>
                    <a:lstStyle/>
                    <a:p>
                      <a:pPr marL="0" marR="0">
                        <a:lnSpc>
                          <a:spcPct val="107000"/>
                        </a:lnSpc>
                        <a:spcBef>
                          <a:spcPts val="0"/>
                        </a:spcBef>
                        <a:spcAft>
                          <a:spcPts val="0"/>
                        </a:spcAft>
                      </a:pPr>
                      <a:r>
                        <a:rPr lang="en-US" sz="1200" b="0">
                          <a:latin typeface="+mn-lt"/>
                          <a:ea typeface="Calibri"/>
                          <a:cs typeface="Times New Roman"/>
                        </a:rPr>
                        <a:t>Identifies all supporting details in the text and accurately provides information from the text to support these details.</a:t>
                      </a:r>
                    </a:p>
                  </a:txBody>
                  <a:tcPr anchor="ctr"/>
                </a:tc>
              </a:tr>
              <a:tr h="421640">
                <a:tc>
                  <a:txBody>
                    <a:bodyPr/>
                    <a:lstStyle/>
                    <a:p>
                      <a:pPr algn="ctr"/>
                      <a:r>
                        <a:rPr lang="en-US" sz="1200" b="1"/>
                        <a:t>Meets Expectations</a:t>
                      </a:r>
                    </a:p>
                  </a:txBody>
                  <a:tcPr anchor="ctr"/>
                </a:tc>
                <a:tc>
                  <a:txBody>
                    <a:bodyPr/>
                    <a:lstStyle/>
                    <a:p>
                      <a:pPr algn="ctr"/>
                      <a:r>
                        <a:rPr lang="en-US" sz="1200" b="1"/>
                        <a:t>9</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Identifies the majority of supporting details in the text and provides information from the text to</a:t>
                      </a:r>
                      <a:r>
                        <a:rPr lang="en-US" sz="1200" baseline="0">
                          <a:latin typeface="+mn-lt"/>
                          <a:ea typeface="Calibri"/>
                          <a:cs typeface="Times New Roman"/>
                        </a:rPr>
                        <a:t> support</a:t>
                      </a:r>
                      <a:r>
                        <a:rPr lang="en-US" sz="1200">
                          <a:latin typeface="+mn-lt"/>
                          <a:ea typeface="Calibri"/>
                          <a:cs typeface="Times New Roman"/>
                        </a:rPr>
                        <a:t> some of these details.</a:t>
                      </a:r>
                    </a:p>
                  </a:txBody>
                  <a:tcPr anchor="ctr"/>
                </a:tc>
              </a:tr>
              <a:tr h="405282">
                <a:tc>
                  <a:txBody>
                    <a:bodyPr/>
                    <a:lstStyle/>
                    <a:p>
                      <a:pPr algn="ctr"/>
                      <a:r>
                        <a:rPr lang="en-US" sz="1200" b="1"/>
                        <a:t>Approaching Expectations</a:t>
                      </a:r>
                    </a:p>
                  </a:txBody>
                  <a:tcPr anchor="ctr"/>
                </a:tc>
                <a:tc>
                  <a:txBody>
                    <a:bodyPr/>
                    <a:lstStyle/>
                    <a:p>
                      <a:pPr algn="ctr"/>
                      <a:r>
                        <a:rPr lang="en-US" sz="1200" b="1"/>
                        <a:t>8</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Identifies half of the supporting details in the text and may provide limited information from the text to support these details. </a:t>
                      </a:r>
                    </a:p>
                  </a:txBody>
                  <a:tcPr anchor="ctr"/>
                </a:tc>
              </a:tr>
              <a:tr h="492760">
                <a:tc>
                  <a:txBody>
                    <a:bodyPr/>
                    <a:lstStyle/>
                    <a:p>
                      <a:pPr algn="ctr"/>
                      <a:r>
                        <a:rPr lang="en-US" sz="1200" b="1"/>
                        <a:t>Minimal Comprehension</a:t>
                      </a:r>
                    </a:p>
                  </a:txBody>
                  <a:tcPr anchor="ctr"/>
                </a:tc>
                <a:tc>
                  <a:txBody>
                    <a:bodyPr/>
                    <a:lstStyle/>
                    <a:p>
                      <a:pPr algn="ctr"/>
                      <a:r>
                        <a:rPr lang="en-US" sz="1200" b="1"/>
                        <a:t>7</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Identifies a few supporting details in the text but may be unable to provide information from the text to explain these details.</a:t>
                      </a:r>
                      <a:endParaRPr lang="en-US" sz="1200" b="0">
                        <a:latin typeface="+mn-lt"/>
                        <a:ea typeface="Calibri"/>
                        <a:cs typeface="Times New Roman"/>
                      </a:endParaRPr>
                    </a:p>
                  </a:txBody>
                  <a:tcPr anchor="ctr"/>
                </a:tc>
              </a:tr>
              <a:tr h="535940">
                <a:tc>
                  <a:txBody>
                    <a:bodyPr/>
                    <a:lstStyle/>
                    <a:p>
                      <a:pPr algn="ctr"/>
                      <a:r>
                        <a:rPr lang="en-US" sz="1200" b="1"/>
                        <a:t>No</a:t>
                      </a:r>
                      <a:r>
                        <a:rPr lang="en-US" sz="1200" b="1" baseline="0"/>
                        <a:t> Comprehension</a:t>
                      </a:r>
                      <a:endParaRPr lang="en-US" sz="1200" b="1"/>
                    </a:p>
                  </a:txBody>
                  <a:tcPr anchor="ctr"/>
                </a:tc>
                <a:tc>
                  <a:txBody>
                    <a:bodyPr/>
                    <a:lstStyle/>
                    <a:p>
                      <a:pPr algn="ctr"/>
                      <a:r>
                        <a:rPr lang="en-US" sz="1200" b="1"/>
                        <a:t>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latin typeface="+mn-lt"/>
                          <a:ea typeface="Calibri"/>
                          <a:cs typeface="Times New Roman"/>
                        </a:rPr>
                        <a:t>Does</a:t>
                      </a:r>
                      <a:r>
                        <a:rPr lang="en-US" sz="1200" b="0" baseline="0">
                          <a:latin typeface="+mn-lt"/>
                          <a:ea typeface="Calibri"/>
                          <a:cs typeface="Times New Roman"/>
                        </a:rPr>
                        <a:t> not provide a response.</a:t>
                      </a:r>
                      <a:endParaRPr lang="en-US" sz="1200" b="0">
                        <a:latin typeface="+mn-lt"/>
                        <a:ea typeface="Calibri"/>
                        <a:cs typeface="Times New Roman"/>
                      </a:endParaRPr>
                    </a:p>
                  </a:txBody>
                  <a:tcPr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a:bodyPr>
          <a:lstStyle/>
          <a:p>
            <a:fld id="{74C2F60E-34D8-DD42-93FD-7BD7AE432328}" type="slidenum">
              <a:rPr lang="en-US"/>
              <a:pPr/>
              <a:t>62</a:t>
            </a:fld>
            <a:endParaRPr lang="en-US"/>
          </a:p>
        </p:txBody>
      </p:sp>
    </p:spTree>
    <p:extLst>
      <p:ext uri="{BB962C8B-B14F-4D97-AF65-F5344CB8AC3E}">
        <p14:creationId xmlns:p14="http://schemas.microsoft.com/office/powerpoint/2010/main" val="121241321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17744"/>
            <a:ext cx="8153400" cy="990600"/>
          </a:xfrm>
        </p:spPr>
        <p:txBody>
          <a:bodyPr>
            <a:normAutofit/>
          </a:bodyPr>
          <a:lstStyle/>
          <a:p>
            <a:r>
              <a:rPr lang="en-US"/>
              <a:t>Guessing Meaning from Context</a:t>
            </a:r>
          </a:p>
        </p:txBody>
      </p:sp>
      <p:sp>
        <p:nvSpPr>
          <p:cNvPr id="8" name="Content Placeholder 7"/>
          <p:cNvSpPr>
            <a:spLocks noGrp="1"/>
          </p:cNvSpPr>
          <p:nvPr>
            <p:ph sz="quarter" idx="1"/>
          </p:nvPr>
        </p:nvSpPr>
        <p:spPr>
          <a:xfrm>
            <a:off x="574548" y="1008698"/>
            <a:ext cx="7718552" cy="2521902"/>
          </a:xfrm>
        </p:spPr>
        <p:txBody>
          <a:bodyPr anchor="t">
            <a:noAutofit/>
          </a:bodyPr>
          <a:lstStyle/>
          <a:p>
            <a:pPr marL="0" indent="0">
              <a:buNone/>
            </a:pPr>
            <a:r>
              <a:rPr lang="en-US" sz="2400">
                <a:solidFill>
                  <a:schemeClr val="accent6"/>
                </a:solidFill>
              </a:rPr>
              <a:t>Based on this text, write what the following words/expressions probably mean. Give your answer in English. </a:t>
            </a:r>
          </a:p>
          <a:p>
            <a:pPr marL="0" indent="0">
              <a:buNone/>
            </a:pPr>
            <a:r>
              <a:rPr lang="en-US" sz="2400">
                <a:solidFill>
                  <a:srgbClr val="FF0000"/>
                </a:solidFill>
              </a:rPr>
              <a:t>	</a:t>
            </a:r>
            <a:r>
              <a:rPr lang="en-US" sz="2000">
                <a:solidFill>
                  <a:schemeClr val="tx1"/>
                </a:solidFill>
              </a:rPr>
              <a:t>1. deficiencias 			4. </a:t>
            </a:r>
            <a:endParaRPr lang="en-US" sz="2000" b="1">
              <a:solidFill>
                <a:schemeClr val="tx1"/>
              </a:solidFill>
            </a:endParaRPr>
          </a:p>
          <a:p>
            <a:pPr marL="0" indent="0">
              <a:buNone/>
            </a:pPr>
            <a:r>
              <a:rPr lang="en-US" sz="2000" b="1">
                <a:solidFill>
                  <a:schemeClr val="tx1"/>
                </a:solidFill>
              </a:rPr>
              <a:t>	</a:t>
            </a:r>
            <a:r>
              <a:rPr lang="en-US" sz="2000">
                <a:solidFill>
                  <a:schemeClr val="tx1"/>
                </a:solidFill>
              </a:rPr>
              <a:t>2. las mejores para vivir		5. </a:t>
            </a:r>
          </a:p>
          <a:p>
            <a:pPr marL="0" indent="0">
              <a:buNone/>
            </a:pPr>
            <a:r>
              <a:rPr lang="en-US" sz="2000" b="1">
                <a:solidFill>
                  <a:schemeClr val="tx1"/>
                </a:solidFill>
              </a:rPr>
              <a:t>	</a:t>
            </a:r>
            <a:r>
              <a:rPr lang="en-US" sz="2000">
                <a:solidFill>
                  <a:schemeClr val="tx1"/>
                </a:solidFill>
              </a:rPr>
              <a:t>3. según un informa</a:t>
            </a:r>
            <a:r>
              <a:rPr lang="en-US" sz="2000" b="1">
                <a:solidFill>
                  <a:schemeClr val="tx1"/>
                </a:solidFill>
              </a:rPr>
              <a:t>	</a:t>
            </a:r>
            <a:r>
              <a:rPr lang="en-US" sz="2000">
                <a:solidFill>
                  <a:schemeClr val="tx1"/>
                </a:solidFill>
              </a:rPr>
              <a:t>	6. </a:t>
            </a:r>
            <a:endParaRPr lang="en-US" sz="2000" b="1">
              <a:solidFill>
                <a:schemeClr val="tx1"/>
              </a:solidFill>
            </a:endParaRPr>
          </a:p>
        </p:txBody>
      </p:sp>
      <p:graphicFrame>
        <p:nvGraphicFramePr>
          <p:cNvPr id="9" name="Table 8"/>
          <p:cNvGraphicFramePr>
            <a:graphicFrameLocks noGrp="1"/>
          </p:cNvGraphicFramePr>
          <p:nvPr/>
        </p:nvGraphicFramePr>
        <p:xfrm>
          <a:off x="355599" y="3822700"/>
          <a:ext cx="8372349" cy="2451608"/>
        </p:xfrm>
        <a:graphic>
          <a:graphicData uri="http://schemas.openxmlformats.org/drawingml/2006/table">
            <a:tbl>
              <a:tblPr firstRow="1" bandRow="1">
                <a:tableStyleId>{69CF1AB2-1976-4502-BF36-3FF5EA218861}</a:tableStyleId>
              </a:tblPr>
              <a:tblGrid>
                <a:gridCol w="1892301"/>
                <a:gridCol w="800100"/>
                <a:gridCol w="5679948"/>
              </a:tblGrid>
              <a:tr h="419100">
                <a:tc>
                  <a:txBody>
                    <a:bodyPr/>
                    <a:lstStyle/>
                    <a:p>
                      <a:pPr algn="ctr"/>
                      <a:r>
                        <a:rPr lang="en-US" sz="1200" b="1"/>
                        <a:t>Strong </a:t>
                      </a:r>
                    </a:p>
                    <a:p>
                      <a:pPr algn="ctr"/>
                      <a:r>
                        <a:rPr lang="en-US" sz="1200" b="1"/>
                        <a:t>Comprehension</a:t>
                      </a:r>
                    </a:p>
                  </a:txBody>
                  <a:tcPr/>
                </a:tc>
                <a:tc>
                  <a:txBody>
                    <a:bodyPr/>
                    <a:lstStyle/>
                    <a:p>
                      <a:pPr algn="ctr"/>
                      <a:r>
                        <a:rPr lang="en-US" sz="1200" b="1"/>
                        <a:t>10</a:t>
                      </a:r>
                    </a:p>
                  </a:txBody>
                  <a:tcPr anchor="ctr"/>
                </a:tc>
                <a:tc>
                  <a:txBody>
                    <a:bodyPr/>
                    <a:lstStyle/>
                    <a:p>
                      <a:pPr marL="0" marR="0">
                        <a:lnSpc>
                          <a:spcPct val="107000"/>
                        </a:lnSpc>
                        <a:spcBef>
                          <a:spcPts val="0"/>
                        </a:spcBef>
                        <a:spcAft>
                          <a:spcPts val="0"/>
                        </a:spcAft>
                      </a:pPr>
                      <a:r>
                        <a:rPr lang="en-US" sz="1200" b="0">
                          <a:latin typeface="+mn-lt"/>
                          <a:ea typeface="Calibri"/>
                          <a:cs typeface="Times New Roman"/>
                        </a:rPr>
                        <a:t>Infers meaning of</a:t>
                      </a:r>
                      <a:r>
                        <a:rPr lang="en-US" sz="1200" b="0" baseline="0">
                          <a:latin typeface="+mn-lt"/>
                          <a:ea typeface="Calibri"/>
                          <a:cs typeface="Times New Roman"/>
                        </a:rPr>
                        <a:t> all</a:t>
                      </a:r>
                      <a:r>
                        <a:rPr lang="en-US" sz="1200" b="0">
                          <a:latin typeface="+mn-lt"/>
                          <a:ea typeface="Calibri"/>
                          <a:cs typeface="Times New Roman"/>
                        </a:rPr>
                        <a:t> unfamiliar words and phrases in the text.  Inferences are accurate.</a:t>
                      </a:r>
                    </a:p>
                  </a:txBody>
                  <a:tcPr anchor="ctr"/>
                </a:tc>
              </a:tr>
              <a:tr h="421640">
                <a:tc>
                  <a:txBody>
                    <a:bodyPr/>
                    <a:lstStyle/>
                    <a:p>
                      <a:pPr algn="ctr"/>
                      <a:r>
                        <a:rPr lang="en-US" sz="1200" b="1"/>
                        <a:t>Meets Expectations</a:t>
                      </a:r>
                    </a:p>
                  </a:txBody>
                  <a:tcPr anchor="ctr"/>
                </a:tc>
                <a:tc>
                  <a:txBody>
                    <a:bodyPr/>
                    <a:lstStyle/>
                    <a:p>
                      <a:pPr algn="ctr"/>
                      <a:r>
                        <a:rPr lang="en-US" sz="1200" b="1"/>
                        <a:t>9</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Infers meaning of more than half of unfamiliar words and phrases in the text.  The inferences are plausible</a:t>
                      </a:r>
                      <a:r>
                        <a:rPr lang="en-US" sz="1200" baseline="0">
                          <a:latin typeface="+mn-lt"/>
                          <a:ea typeface="Calibri"/>
                          <a:cs typeface="Times New Roman"/>
                        </a:rPr>
                        <a:t> </a:t>
                      </a:r>
                      <a:r>
                        <a:rPr lang="en-US" sz="1200">
                          <a:latin typeface="+mn-lt"/>
                          <a:ea typeface="Calibri"/>
                          <a:cs typeface="Times New Roman"/>
                        </a:rPr>
                        <a:t>although some may not be accurate.</a:t>
                      </a:r>
                    </a:p>
                  </a:txBody>
                  <a:tcPr anchor="ctr"/>
                </a:tc>
              </a:tr>
              <a:tr h="405282">
                <a:tc>
                  <a:txBody>
                    <a:bodyPr/>
                    <a:lstStyle/>
                    <a:p>
                      <a:pPr algn="ctr"/>
                      <a:r>
                        <a:rPr lang="en-US" sz="1200" b="1"/>
                        <a:t>Approaching Expectations</a:t>
                      </a:r>
                    </a:p>
                  </a:txBody>
                  <a:tcPr anchor="ctr"/>
                </a:tc>
                <a:tc>
                  <a:txBody>
                    <a:bodyPr/>
                    <a:lstStyle/>
                    <a:p>
                      <a:pPr algn="ctr"/>
                      <a:r>
                        <a:rPr lang="en-US" sz="1200" b="1"/>
                        <a:t>8</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Infers meaning of half</a:t>
                      </a:r>
                      <a:r>
                        <a:rPr lang="en-US" sz="1200" baseline="0">
                          <a:latin typeface="+mn-lt"/>
                          <a:ea typeface="Calibri"/>
                          <a:cs typeface="Times New Roman"/>
                        </a:rPr>
                        <a:t> of</a:t>
                      </a:r>
                      <a:r>
                        <a:rPr lang="en-US" sz="1200">
                          <a:latin typeface="+mn-lt"/>
                          <a:ea typeface="Calibri"/>
                          <a:cs typeface="Times New Roman"/>
                        </a:rPr>
                        <a:t> unfamiliar words and phrases in the text.  The inferences are plausible although many are not accurate.</a:t>
                      </a:r>
                    </a:p>
                  </a:txBody>
                  <a:tcPr anchor="ctr"/>
                </a:tc>
              </a:tr>
              <a:tr h="492760">
                <a:tc>
                  <a:txBody>
                    <a:bodyPr/>
                    <a:lstStyle/>
                    <a:p>
                      <a:pPr algn="ctr"/>
                      <a:r>
                        <a:rPr lang="en-US" sz="1200" b="1"/>
                        <a:t>Minimal Comprehension</a:t>
                      </a:r>
                    </a:p>
                  </a:txBody>
                  <a:tcPr anchor="ctr"/>
                </a:tc>
                <a:tc>
                  <a:txBody>
                    <a:bodyPr/>
                    <a:lstStyle/>
                    <a:p>
                      <a:pPr algn="ctr"/>
                      <a:r>
                        <a:rPr lang="en-US" sz="1200" b="1"/>
                        <a:t>7</a:t>
                      </a:r>
                    </a:p>
                  </a:txBody>
                  <a:tcPr anchor="ctr"/>
                </a:tc>
                <a:tc>
                  <a:txBody>
                    <a:bodyPr/>
                    <a:lstStyle/>
                    <a:p>
                      <a:pPr marL="0" marR="0" indent="0" algn="l" defTabSz="914400" rtl="0" eaLnBrk="1" fontAlgn="auto" latinLnBrk="0" hangingPunct="1">
                        <a:lnSpc>
                          <a:spcPct val="107000"/>
                        </a:lnSpc>
                        <a:spcBef>
                          <a:spcPts val="0"/>
                        </a:spcBef>
                        <a:spcAft>
                          <a:spcPts val="0"/>
                        </a:spcAft>
                        <a:buClrTx/>
                        <a:buSzTx/>
                        <a:buFontTx/>
                        <a:buNone/>
                        <a:tabLst/>
                        <a:defRPr/>
                      </a:pPr>
                      <a:r>
                        <a:rPr lang="en-US" sz="1200">
                          <a:latin typeface="+mn-lt"/>
                          <a:ea typeface="Calibri"/>
                          <a:cs typeface="Times New Roman"/>
                        </a:rPr>
                        <a:t>Infers meaning of less than  half</a:t>
                      </a:r>
                      <a:r>
                        <a:rPr lang="en-US" sz="1200" baseline="0">
                          <a:latin typeface="+mn-lt"/>
                          <a:ea typeface="Calibri"/>
                          <a:cs typeface="Times New Roman"/>
                        </a:rPr>
                        <a:t> of</a:t>
                      </a:r>
                      <a:r>
                        <a:rPr lang="en-US" sz="1200">
                          <a:latin typeface="+mn-lt"/>
                          <a:ea typeface="Calibri"/>
                          <a:cs typeface="Times New Roman"/>
                        </a:rPr>
                        <a:t> unfamiliar words and phrases in the text.  The  inferences are plausible although many are not accurate.</a:t>
                      </a:r>
                    </a:p>
                  </a:txBody>
                  <a:tcPr anchor="ctr"/>
                </a:tc>
              </a:tr>
              <a:tr h="535940">
                <a:tc>
                  <a:txBody>
                    <a:bodyPr/>
                    <a:lstStyle/>
                    <a:p>
                      <a:pPr algn="ctr"/>
                      <a:r>
                        <a:rPr lang="en-US" sz="1200" b="1"/>
                        <a:t>No</a:t>
                      </a:r>
                      <a:r>
                        <a:rPr lang="en-US" sz="1200" b="1" baseline="0"/>
                        <a:t> Comprehension</a:t>
                      </a:r>
                      <a:endParaRPr lang="en-US" sz="1200" b="1"/>
                    </a:p>
                  </a:txBody>
                  <a:tcPr anchor="ctr"/>
                </a:tc>
                <a:tc>
                  <a:txBody>
                    <a:bodyPr/>
                    <a:lstStyle/>
                    <a:p>
                      <a:pPr algn="ctr"/>
                      <a:r>
                        <a:rPr lang="en-US" sz="1200" b="1"/>
                        <a:t>5</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Inferences of meaning of unfamiliar words and phrases are largely inaccurate or lacking.</a:t>
                      </a:r>
                    </a:p>
                  </a:txBody>
                  <a:tcPr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a:bodyPr>
          <a:lstStyle/>
          <a:p>
            <a:fld id="{74C2F60E-34D8-DD42-93FD-7BD7AE432328}" type="slidenum">
              <a:rPr lang="en-US"/>
              <a:pPr/>
              <a:t>63</a:t>
            </a:fld>
            <a:endParaRPr lang="en-US"/>
          </a:p>
        </p:txBody>
      </p:sp>
    </p:spTree>
    <p:extLst>
      <p:ext uri="{BB962C8B-B14F-4D97-AF65-F5344CB8AC3E}">
        <p14:creationId xmlns:p14="http://schemas.microsoft.com/office/powerpoint/2010/main" val="170411219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p:spPr>
        <p:txBody>
          <a:bodyPr>
            <a:normAutofit/>
          </a:bodyPr>
          <a:lstStyle/>
          <a:p>
            <a:r>
              <a:rPr lang="en-US"/>
              <a:t>Inferences</a:t>
            </a:r>
          </a:p>
        </p:txBody>
      </p:sp>
      <p:sp>
        <p:nvSpPr>
          <p:cNvPr id="8" name="Content Placeholder 7"/>
          <p:cNvSpPr>
            <a:spLocks noGrp="1"/>
          </p:cNvSpPr>
          <p:nvPr>
            <p:ph sz="quarter" idx="1"/>
          </p:nvPr>
        </p:nvSpPr>
        <p:spPr>
          <a:xfrm>
            <a:off x="574548" y="1219824"/>
            <a:ext cx="7718552" cy="2521902"/>
          </a:xfrm>
        </p:spPr>
        <p:txBody>
          <a:bodyPr anchor="t">
            <a:noAutofit/>
          </a:bodyPr>
          <a:lstStyle/>
          <a:p>
            <a:pPr marL="0" indent="0">
              <a:buNone/>
            </a:pPr>
            <a:r>
              <a:rPr lang="en-US" sz="2400">
                <a:solidFill>
                  <a:schemeClr val="accent6"/>
                </a:solidFill>
              </a:rPr>
              <a:t>Would the author want to live in one of the US ciites? Why or why not? Support your answer with evidence from the text. Give your answer in English. </a:t>
            </a:r>
          </a:p>
          <a:p>
            <a:pPr>
              <a:buNone/>
            </a:pPr>
            <a:r>
              <a:rPr lang="en-US" sz="2400" b="1">
                <a:solidFill>
                  <a:schemeClr val="accent6"/>
                </a:solidFill>
              </a:rPr>
              <a:t> </a:t>
            </a:r>
            <a:endParaRPr lang="en-US" sz="2400">
              <a:solidFill>
                <a:schemeClr val="accent6"/>
              </a:solidFill>
            </a:endParaRPr>
          </a:p>
        </p:txBody>
      </p:sp>
      <p:graphicFrame>
        <p:nvGraphicFramePr>
          <p:cNvPr id="9" name="Table 8"/>
          <p:cNvGraphicFramePr>
            <a:graphicFrameLocks noGrp="1"/>
          </p:cNvGraphicFramePr>
          <p:nvPr/>
        </p:nvGraphicFramePr>
        <p:xfrm>
          <a:off x="355599" y="3035300"/>
          <a:ext cx="8372349" cy="2425954"/>
        </p:xfrm>
        <a:graphic>
          <a:graphicData uri="http://schemas.openxmlformats.org/drawingml/2006/table">
            <a:tbl>
              <a:tblPr firstRow="1" bandRow="1">
                <a:tableStyleId>{69CF1AB2-1976-4502-BF36-3FF5EA218861}</a:tableStyleId>
              </a:tblPr>
              <a:tblGrid>
                <a:gridCol w="1892301"/>
                <a:gridCol w="800100"/>
                <a:gridCol w="5679948"/>
              </a:tblGrid>
              <a:tr h="419100">
                <a:tc>
                  <a:txBody>
                    <a:bodyPr/>
                    <a:lstStyle/>
                    <a:p>
                      <a:pPr algn="ctr"/>
                      <a:r>
                        <a:rPr lang="en-US" sz="1200" b="1"/>
                        <a:t>Strong </a:t>
                      </a:r>
                    </a:p>
                    <a:p>
                      <a:pPr algn="ctr"/>
                      <a:r>
                        <a:rPr lang="en-US" sz="1200" b="1"/>
                        <a:t>Comprehension</a:t>
                      </a:r>
                    </a:p>
                  </a:txBody>
                  <a:tcPr/>
                </a:tc>
                <a:tc>
                  <a:txBody>
                    <a:bodyPr/>
                    <a:lstStyle/>
                    <a:p>
                      <a:pPr algn="ctr"/>
                      <a:r>
                        <a:rPr lang="en-US" sz="1200" b="1"/>
                        <a:t>10</a:t>
                      </a:r>
                    </a:p>
                  </a:txBody>
                  <a:tcPr anchor="ctr"/>
                </a:tc>
                <a:tc>
                  <a:txBody>
                    <a:bodyPr/>
                    <a:lstStyle/>
                    <a:p>
                      <a:pPr marL="0" marR="0">
                        <a:lnSpc>
                          <a:spcPct val="107000"/>
                        </a:lnSpc>
                        <a:spcBef>
                          <a:spcPts val="0"/>
                        </a:spcBef>
                        <a:spcAft>
                          <a:spcPts val="0"/>
                        </a:spcAft>
                      </a:pPr>
                      <a:r>
                        <a:rPr lang="en-US" sz="1200" b="0">
                          <a:latin typeface="+mn-lt"/>
                          <a:ea typeface="Calibri"/>
                          <a:cs typeface="Times New Roman"/>
                        </a:rPr>
                        <a:t>Infers and interprets the text’s meaning using clear evidence from the text. </a:t>
                      </a:r>
                    </a:p>
                  </a:txBody>
                  <a:tcPr anchor="ctr"/>
                </a:tc>
              </a:tr>
              <a:tr h="421640">
                <a:tc>
                  <a:txBody>
                    <a:bodyPr/>
                    <a:lstStyle/>
                    <a:p>
                      <a:pPr algn="ctr"/>
                      <a:r>
                        <a:rPr lang="en-US" sz="1200" b="1"/>
                        <a:t>Meets Expectations</a:t>
                      </a:r>
                    </a:p>
                  </a:txBody>
                  <a:tcPr anchor="ctr"/>
                </a:tc>
                <a:tc>
                  <a:txBody>
                    <a:bodyPr/>
                    <a:lstStyle/>
                    <a:p>
                      <a:pPr algn="ctr"/>
                      <a:r>
                        <a:rPr lang="en-US" sz="1200" b="1"/>
                        <a:t>9</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Infers and interprets the text’s meaning in a partially complete and/or partially plausible  manner.</a:t>
                      </a:r>
                    </a:p>
                  </a:txBody>
                  <a:tcPr anchor="ctr"/>
                </a:tc>
              </a:tr>
              <a:tr h="405282">
                <a:tc>
                  <a:txBody>
                    <a:bodyPr/>
                    <a:lstStyle/>
                    <a:p>
                      <a:pPr algn="ctr"/>
                      <a:r>
                        <a:rPr lang="en-US" sz="1200" b="1"/>
                        <a:t>Approaching Expectations</a:t>
                      </a:r>
                    </a:p>
                  </a:txBody>
                  <a:tcPr anchor="ctr"/>
                </a:tc>
                <a:tc>
                  <a:txBody>
                    <a:bodyPr/>
                    <a:lstStyle/>
                    <a:p>
                      <a:pPr algn="ctr"/>
                      <a:r>
                        <a:rPr lang="en-US" sz="1200" b="1"/>
                        <a:t>8</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Makes a few plausible inferences regarding the text’s meaning.</a:t>
                      </a:r>
                    </a:p>
                  </a:txBody>
                  <a:tcPr anchor="ctr"/>
                </a:tc>
              </a:tr>
              <a:tr h="492760">
                <a:tc>
                  <a:txBody>
                    <a:bodyPr/>
                    <a:lstStyle/>
                    <a:p>
                      <a:pPr algn="ctr"/>
                      <a:r>
                        <a:rPr lang="en-US" sz="1200" b="1"/>
                        <a:t>Minimal Comprehension</a:t>
                      </a:r>
                    </a:p>
                  </a:txBody>
                  <a:tcPr anchor="ctr"/>
                </a:tc>
                <a:tc>
                  <a:txBody>
                    <a:bodyPr/>
                    <a:lstStyle/>
                    <a:p>
                      <a:pPr algn="ctr"/>
                      <a:r>
                        <a:rPr lang="en-US" sz="1200" b="1"/>
                        <a:t>7</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Inferences and interpretations of the text’s meaning are incomplete and/or not supported by evidence</a:t>
                      </a:r>
                      <a:r>
                        <a:rPr lang="en-US" sz="1200" baseline="0">
                          <a:latin typeface="+mn-lt"/>
                          <a:ea typeface="Calibri"/>
                          <a:cs typeface="Times New Roman"/>
                        </a:rPr>
                        <a:t> from the text</a:t>
                      </a:r>
                      <a:r>
                        <a:rPr lang="en-US" sz="1200">
                          <a:latin typeface="+mn-lt"/>
                          <a:ea typeface="Calibri"/>
                          <a:cs typeface="Times New Roman"/>
                        </a:rPr>
                        <a:t>.</a:t>
                      </a:r>
                    </a:p>
                  </a:txBody>
                  <a:tcPr anchor="ctr"/>
                </a:tc>
              </a:tr>
              <a:tr h="535940">
                <a:tc>
                  <a:txBody>
                    <a:bodyPr/>
                    <a:lstStyle/>
                    <a:p>
                      <a:pPr algn="ctr"/>
                      <a:r>
                        <a:rPr lang="en-US" sz="1200" b="1"/>
                        <a:t>No</a:t>
                      </a:r>
                      <a:r>
                        <a:rPr lang="en-US" sz="1200" b="1" baseline="0"/>
                        <a:t> Comprehension</a:t>
                      </a:r>
                      <a:endParaRPr lang="en-US" sz="1200" b="1"/>
                    </a:p>
                  </a:txBody>
                  <a:tcPr anchor="ctr"/>
                </a:tc>
                <a:tc>
                  <a:txBody>
                    <a:bodyPr/>
                    <a:lstStyle/>
                    <a:p>
                      <a:pPr algn="ctr"/>
                      <a:r>
                        <a:rPr lang="en-US" sz="1200" b="1"/>
                        <a:t>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latin typeface="+mn-lt"/>
                          <a:ea typeface="Calibri"/>
                          <a:cs typeface="Times New Roman"/>
                        </a:rPr>
                        <a:t>Does</a:t>
                      </a:r>
                      <a:r>
                        <a:rPr lang="en-US" sz="1200" b="0" baseline="0">
                          <a:latin typeface="+mn-lt"/>
                          <a:ea typeface="Calibri"/>
                          <a:cs typeface="Times New Roman"/>
                        </a:rPr>
                        <a:t> not provide a response.</a:t>
                      </a:r>
                      <a:endParaRPr lang="en-US" sz="1200" b="0">
                        <a:latin typeface="+mn-lt"/>
                        <a:ea typeface="Calibri"/>
                        <a:cs typeface="Times New Roman"/>
                      </a:endParaRPr>
                    </a:p>
                  </a:txBody>
                  <a:tcPr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a:bodyPr>
          <a:lstStyle/>
          <a:p>
            <a:fld id="{74C2F60E-34D8-DD42-93FD-7BD7AE432328}" type="slidenum">
              <a:rPr lang="en-US"/>
              <a:pPr/>
              <a:t>64</a:t>
            </a:fld>
            <a:endParaRPr lang="en-US"/>
          </a:p>
        </p:txBody>
      </p:sp>
    </p:spTree>
    <p:extLst>
      <p:ext uri="{BB962C8B-B14F-4D97-AF65-F5344CB8AC3E}">
        <p14:creationId xmlns:p14="http://schemas.microsoft.com/office/powerpoint/2010/main" val="2417729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574548" y="228600"/>
            <a:ext cx="8153400" cy="990600"/>
          </a:xfrm>
        </p:spPr>
        <p:txBody>
          <a:bodyPr>
            <a:normAutofit/>
          </a:bodyPr>
          <a:lstStyle/>
          <a:p>
            <a:r>
              <a:rPr lang="en-US"/>
              <a:t>Cultural Perspectives</a:t>
            </a:r>
          </a:p>
        </p:txBody>
      </p:sp>
      <p:sp>
        <p:nvSpPr>
          <p:cNvPr id="8" name="Content Placeholder 7"/>
          <p:cNvSpPr>
            <a:spLocks noGrp="1"/>
          </p:cNvSpPr>
          <p:nvPr>
            <p:ph sz="quarter" idx="1"/>
          </p:nvPr>
        </p:nvSpPr>
        <p:spPr>
          <a:xfrm>
            <a:off x="574548" y="1219200"/>
            <a:ext cx="7718552" cy="2521902"/>
          </a:xfrm>
        </p:spPr>
        <p:txBody>
          <a:bodyPr anchor="t">
            <a:noAutofit/>
          </a:bodyPr>
          <a:lstStyle/>
          <a:p>
            <a:pPr marL="0" indent="0">
              <a:buNone/>
            </a:pPr>
            <a:r>
              <a:rPr lang="en-US" sz="2400">
                <a:solidFill>
                  <a:schemeClr val="accent6"/>
                </a:solidFill>
              </a:rPr>
              <a:t>What have you learned about the target language culture from this article? Would this article have been different if it had been written for a US audience? Give your answer in English. </a:t>
            </a:r>
          </a:p>
          <a:p>
            <a:pPr>
              <a:buNone/>
            </a:pPr>
            <a:r>
              <a:rPr lang="en-US" sz="2400" b="1">
                <a:solidFill>
                  <a:srgbClr val="FF0000"/>
                </a:solidFill>
              </a:rPr>
              <a:t> </a:t>
            </a:r>
            <a:endParaRPr lang="en-US" sz="2400"/>
          </a:p>
        </p:txBody>
      </p:sp>
      <p:graphicFrame>
        <p:nvGraphicFramePr>
          <p:cNvPr id="9" name="Table 8"/>
          <p:cNvGraphicFramePr>
            <a:graphicFrameLocks noGrp="1"/>
          </p:cNvGraphicFramePr>
          <p:nvPr/>
        </p:nvGraphicFramePr>
        <p:xfrm>
          <a:off x="355599" y="3530600"/>
          <a:ext cx="8372349" cy="2477262"/>
        </p:xfrm>
        <a:graphic>
          <a:graphicData uri="http://schemas.openxmlformats.org/drawingml/2006/table">
            <a:tbl>
              <a:tblPr firstRow="1" bandRow="1">
                <a:tableStyleId>{69CF1AB2-1976-4502-BF36-3FF5EA218861}</a:tableStyleId>
              </a:tblPr>
              <a:tblGrid>
                <a:gridCol w="1892301"/>
                <a:gridCol w="800100"/>
                <a:gridCol w="5679948"/>
              </a:tblGrid>
              <a:tr h="419100">
                <a:tc>
                  <a:txBody>
                    <a:bodyPr/>
                    <a:lstStyle/>
                    <a:p>
                      <a:pPr algn="ctr"/>
                      <a:r>
                        <a:rPr lang="en-US" sz="1200" b="1"/>
                        <a:t>Strong </a:t>
                      </a:r>
                    </a:p>
                    <a:p>
                      <a:pPr algn="ctr"/>
                      <a:r>
                        <a:rPr lang="en-US" sz="1200" b="1"/>
                        <a:t>Comprehension</a:t>
                      </a:r>
                    </a:p>
                  </a:txBody>
                  <a:tcPr/>
                </a:tc>
                <a:tc>
                  <a:txBody>
                    <a:bodyPr/>
                    <a:lstStyle/>
                    <a:p>
                      <a:pPr algn="ctr"/>
                      <a:r>
                        <a:rPr lang="en-US" sz="1200" b="1"/>
                        <a:t>10</a:t>
                      </a:r>
                    </a:p>
                  </a:txBody>
                  <a:tcPr anchor="ctr"/>
                </a:tc>
                <a:tc>
                  <a:txBody>
                    <a:bodyPr/>
                    <a:lstStyle/>
                    <a:p>
                      <a:pPr marL="0" marR="0">
                        <a:lnSpc>
                          <a:spcPct val="107000"/>
                        </a:lnSpc>
                        <a:spcBef>
                          <a:spcPts val="0"/>
                        </a:spcBef>
                        <a:spcAft>
                          <a:spcPts val="0"/>
                        </a:spcAft>
                      </a:pPr>
                      <a:r>
                        <a:rPr lang="en-US" sz="1200" b="0">
                          <a:latin typeface="+mn-lt"/>
                          <a:ea typeface="Calibri"/>
                          <a:cs typeface="Times New Roman"/>
                        </a:rPr>
                        <a:t>Identifies cultural perspectives/norms accurately.  Provides a detailed connection of cultural products/practices to perspectives.</a:t>
                      </a:r>
                    </a:p>
                  </a:txBody>
                  <a:tcPr anchor="ctr"/>
                </a:tc>
              </a:tr>
              <a:tr h="421640">
                <a:tc>
                  <a:txBody>
                    <a:bodyPr/>
                    <a:lstStyle/>
                    <a:p>
                      <a:pPr algn="ctr"/>
                      <a:r>
                        <a:rPr lang="en-US" sz="1200" b="1"/>
                        <a:t>Meets Expectations</a:t>
                      </a:r>
                    </a:p>
                  </a:txBody>
                  <a:tcPr anchor="ctr"/>
                </a:tc>
                <a:tc>
                  <a:txBody>
                    <a:bodyPr/>
                    <a:lstStyle/>
                    <a:p>
                      <a:pPr algn="ctr"/>
                      <a:r>
                        <a:rPr lang="en-US" sz="1200" b="1"/>
                        <a:t>9</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Identifies some cultural perspectives/norms accurately.  Connects cultural products/practices to perspectives.</a:t>
                      </a:r>
                    </a:p>
                  </a:txBody>
                  <a:tcPr anchor="ctr"/>
                </a:tc>
              </a:tr>
              <a:tr h="405282">
                <a:tc>
                  <a:txBody>
                    <a:bodyPr/>
                    <a:lstStyle/>
                    <a:p>
                      <a:pPr algn="ctr"/>
                      <a:r>
                        <a:rPr lang="en-US" sz="1200" b="1"/>
                        <a:t>Approaching Expectations</a:t>
                      </a:r>
                    </a:p>
                  </a:txBody>
                  <a:tcPr anchor="ctr"/>
                </a:tc>
                <a:tc>
                  <a:txBody>
                    <a:bodyPr/>
                    <a:lstStyle/>
                    <a:p>
                      <a:pPr algn="ctr"/>
                      <a:r>
                        <a:rPr lang="en-US" sz="1200" b="1"/>
                        <a:t>8</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Identifies some cultural perspectives/norms accurately.  Provides a minimal connection of cultural products/practices to perspectives.</a:t>
                      </a:r>
                    </a:p>
                  </a:txBody>
                  <a:tcPr anchor="ctr"/>
                </a:tc>
              </a:tr>
              <a:tr h="492760">
                <a:tc>
                  <a:txBody>
                    <a:bodyPr/>
                    <a:lstStyle/>
                    <a:p>
                      <a:pPr algn="ctr"/>
                      <a:r>
                        <a:rPr lang="en-US" sz="1200" b="1"/>
                        <a:t>Minimal Comprehension</a:t>
                      </a:r>
                    </a:p>
                  </a:txBody>
                  <a:tcPr anchor="ctr"/>
                </a:tc>
                <a:tc>
                  <a:txBody>
                    <a:bodyPr/>
                    <a:lstStyle/>
                    <a:p>
                      <a:pPr algn="ctr"/>
                      <a:r>
                        <a:rPr lang="en-US" sz="1200" b="1"/>
                        <a:t>7</a:t>
                      </a:r>
                    </a:p>
                  </a:txBody>
                  <a:tcPr anchor="ctr"/>
                </a:tc>
                <a:tc>
                  <a:txBody>
                    <a:bodyPr/>
                    <a:lstStyle/>
                    <a:p>
                      <a:pPr marL="0" marR="0">
                        <a:lnSpc>
                          <a:spcPct val="107000"/>
                        </a:lnSpc>
                        <a:spcBef>
                          <a:spcPts val="0"/>
                        </a:spcBef>
                        <a:spcAft>
                          <a:spcPts val="0"/>
                        </a:spcAft>
                      </a:pPr>
                      <a:r>
                        <a:rPr lang="en-US" sz="1200">
                          <a:latin typeface="+mn-lt"/>
                          <a:ea typeface="Calibri"/>
                          <a:cs typeface="Times New Roman"/>
                        </a:rPr>
                        <a:t>Identification of cultural perspectives/norms is mostly superficial</a:t>
                      </a:r>
                      <a:r>
                        <a:rPr lang="en-US" sz="1200" baseline="0">
                          <a:latin typeface="+mn-lt"/>
                          <a:ea typeface="Calibri"/>
                          <a:cs typeface="Times New Roman"/>
                        </a:rPr>
                        <a:t> or lacking</a:t>
                      </a:r>
                      <a:r>
                        <a:rPr lang="en-US" sz="1200">
                          <a:latin typeface="+mn-lt"/>
                          <a:ea typeface="Calibri"/>
                          <a:cs typeface="Times New Roman"/>
                        </a:rPr>
                        <a:t> And/or connection of cultural practices/products to perspectives is superficial</a:t>
                      </a:r>
                      <a:r>
                        <a:rPr lang="en-US" sz="1200" baseline="0">
                          <a:latin typeface="+mn-lt"/>
                          <a:ea typeface="Calibri"/>
                          <a:cs typeface="Times New Roman"/>
                        </a:rPr>
                        <a:t> or lacking.</a:t>
                      </a:r>
                      <a:endParaRPr lang="en-US" sz="1200">
                        <a:latin typeface="+mn-lt"/>
                        <a:ea typeface="Calibri"/>
                        <a:cs typeface="Times New Roman"/>
                      </a:endParaRPr>
                    </a:p>
                  </a:txBody>
                  <a:tcPr anchor="ctr"/>
                </a:tc>
              </a:tr>
              <a:tr h="535940">
                <a:tc>
                  <a:txBody>
                    <a:bodyPr/>
                    <a:lstStyle/>
                    <a:p>
                      <a:pPr algn="ctr"/>
                      <a:r>
                        <a:rPr lang="en-US" sz="1200" b="1"/>
                        <a:t>No</a:t>
                      </a:r>
                      <a:r>
                        <a:rPr lang="en-US" sz="1200" b="1" baseline="0"/>
                        <a:t> Comprehension</a:t>
                      </a:r>
                      <a:endParaRPr lang="en-US" sz="1200" b="1"/>
                    </a:p>
                  </a:txBody>
                  <a:tcPr anchor="ctr"/>
                </a:tc>
                <a:tc>
                  <a:txBody>
                    <a:bodyPr/>
                    <a:lstStyle/>
                    <a:p>
                      <a:pPr algn="ctr"/>
                      <a:r>
                        <a:rPr lang="en-US" sz="1200" b="1"/>
                        <a:t>5</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a:latin typeface="+mn-lt"/>
                          <a:ea typeface="Calibri"/>
                          <a:cs typeface="Times New Roman"/>
                        </a:rPr>
                        <a:t>Does</a:t>
                      </a:r>
                      <a:r>
                        <a:rPr lang="en-US" sz="1200" b="0" baseline="0">
                          <a:latin typeface="+mn-lt"/>
                          <a:ea typeface="Calibri"/>
                          <a:cs typeface="Times New Roman"/>
                        </a:rPr>
                        <a:t> not provide a response.</a:t>
                      </a:r>
                      <a:endParaRPr lang="en-US" sz="1200" b="0">
                        <a:latin typeface="+mn-lt"/>
                        <a:ea typeface="Calibri"/>
                        <a:cs typeface="Times New Roman"/>
                      </a:endParaRPr>
                    </a:p>
                  </a:txBody>
                  <a:tcPr anchor="ctr"/>
                </a:tc>
              </a:tr>
            </a:tbl>
          </a:graphicData>
        </a:graphic>
      </p:graphicFrame>
      <p:sp>
        <p:nvSpPr>
          <p:cNvPr id="10" name="TextBox 9"/>
          <p:cNvSpPr txBox="1"/>
          <p:nvPr/>
        </p:nvSpPr>
        <p:spPr>
          <a:xfrm>
            <a:off x="2425700" y="6448450"/>
            <a:ext cx="6596678" cy="338554"/>
          </a:xfrm>
          <a:prstGeom prst="rect">
            <a:avLst/>
          </a:prstGeom>
          <a:noFill/>
        </p:spPr>
        <p:txBody>
          <a:bodyPr wrap="none" rtlCol="0">
            <a:spAutoFit/>
          </a:bodyPr>
          <a:lstStyle/>
          <a:p>
            <a:r>
              <a:rPr lang="en-US" sz="1600"/>
              <a:t>Adapted from: </a:t>
            </a:r>
            <a:r>
              <a:rPr lang="en-US" sz="1600">
                <a:sym typeface="Symbol"/>
              </a:rPr>
              <a:t></a:t>
            </a:r>
            <a:r>
              <a:rPr lang="en-US" sz="1600"/>
              <a:t>2013 Implementing Integrated Performance Assessment </a:t>
            </a:r>
          </a:p>
        </p:txBody>
      </p:sp>
      <p:sp>
        <p:nvSpPr>
          <p:cNvPr id="11" name="Footer Placeholder 10"/>
          <p:cNvSpPr>
            <a:spLocks noGrp="1"/>
          </p:cNvSpPr>
          <p:nvPr>
            <p:ph type="ftr" sz="quarter" idx="11"/>
          </p:nvPr>
        </p:nvSpPr>
        <p:spPr/>
        <p:txBody>
          <a:bodyPr/>
          <a:lstStyle/>
          <a:p>
            <a:r>
              <a:rPr lang="en-US"/>
              <a:t>Laura Terrill</a:t>
            </a:r>
          </a:p>
        </p:txBody>
      </p:sp>
      <p:sp>
        <p:nvSpPr>
          <p:cNvPr id="12" name="Slide Number Placeholder 11"/>
          <p:cNvSpPr>
            <a:spLocks noGrp="1"/>
          </p:cNvSpPr>
          <p:nvPr>
            <p:ph type="sldNum" sz="quarter" idx="12"/>
          </p:nvPr>
        </p:nvSpPr>
        <p:spPr/>
        <p:txBody>
          <a:bodyPr>
            <a:normAutofit/>
          </a:bodyPr>
          <a:lstStyle/>
          <a:p>
            <a:fld id="{74C2F60E-34D8-DD42-93FD-7BD7AE432328}" type="slidenum">
              <a:rPr lang="en-US"/>
              <a:pPr/>
              <a:t>65</a:t>
            </a:fld>
            <a:endParaRPr lang="en-US"/>
          </a:p>
        </p:txBody>
      </p:sp>
    </p:spTree>
    <p:extLst>
      <p:ext uri="{BB962C8B-B14F-4D97-AF65-F5344CB8AC3E}">
        <p14:creationId xmlns:p14="http://schemas.microsoft.com/office/powerpoint/2010/main" val="47332055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6"/>
                </a:solidFill>
              </a:rPr>
              <a:t> Presentational Mode</a:t>
            </a:r>
            <a:endParaRPr lang="en-US" dirty="0">
              <a:solidFill>
                <a:schemeClr val="accent6"/>
              </a:solidFill>
            </a:endParaRPr>
          </a:p>
        </p:txBody>
      </p:sp>
      <p:sp>
        <p:nvSpPr>
          <p:cNvPr id="4" name="Footer Placeholder 3"/>
          <p:cNvSpPr>
            <a:spLocks noGrp="1"/>
          </p:cNvSpPr>
          <p:nvPr>
            <p:ph type="ftr" sz="quarter" idx="11"/>
          </p:nvPr>
        </p:nvSpPr>
        <p:spPr/>
        <p:txBody>
          <a:bodyPr/>
          <a:lstStyle/>
          <a:p>
            <a:r>
              <a:rPr lang="en-US" smtClean="0"/>
              <a:t>Laura Terrill</a:t>
            </a:r>
            <a:endParaRPr lang="en-US"/>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66</a:t>
            </a:fld>
            <a:endParaRPr lang="en-US"/>
          </a:p>
        </p:txBody>
      </p:sp>
      <p:pic>
        <p:nvPicPr>
          <p:cNvPr id="5122" name="Picture 2"/>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93357" y="2941582"/>
            <a:ext cx="1883664" cy="214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descr="https://encrypted-tbn0.google.com/images?q=tbn:ANd9GcT-falv5FRxTXKVljTe1fBnRRRXMSlGt2gX7gYzXrccAy_37HcMpQ"/>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84831" y="4495802"/>
            <a:ext cx="2313432" cy="167640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P4220050-2"/>
          <p:cNvPicPr>
            <a:picLocks noChangeArrowheads="1"/>
          </p:cNvPicPr>
          <p:nvPr/>
        </p:nvPicPr>
        <p:blipFill>
          <a:blip r:embed="rId4"/>
          <a:srcRect/>
          <a:stretch>
            <a:fillRect/>
          </a:stretch>
        </p:blipFill>
        <p:spPr bwMode="auto">
          <a:xfrm>
            <a:off x="818553" y="3462374"/>
            <a:ext cx="2523744" cy="2433638"/>
          </a:xfrm>
          <a:prstGeom prst="rect">
            <a:avLst/>
          </a:prstGeom>
          <a:noFill/>
        </p:spPr>
      </p:pic>
      <p:sp>
        <p:nvSpPr>
          <p:cNvPr id="8" name="TextBox 7"/>
          <p:cNvSpPr txBox="1"/>
          <p:nvPr/>
        </p:nvSpPr>
        <p:spPr>
          <a:xfrm>
            <a:off x="533399" y="1672866"/>
            <a:ext cx="8248557" cy="1077218"/>
          </a:xfrm>
          <a:prstGeom prst="rect">
            <a:avLst/>
          </a:prstGeom>
          <a:noFill/>
        </p:spPr>
        <p:txBody>
          <a:bodyPr wrap="square" rtlCol="0">
            <a:spAutoFit/>
          </a:bodyPr>
          <a:lstStyle/>
          <a:p>
            <a:r>
              <a:rPr lang="en-US" sz="3200" baseline="30000" smtClean="0"/>
              <a:t>Learners present information, concepts, and ideas to inform, explain, persuade, and narrate on a variety of topics using appropriate media and adapting to various audiences of listeners, readers, or viewers.</a:t>
            </a:r>
            <a:endParaRPr lang="en-US" sz="3200"/>
          </a:p>
        </p:txBody>
      </p:sp>
    </p:spTree>
    <p:extLst>
      <p:ext uri="{BB962C8B-B14F-4D97-AF65-F5344CB8AC3E}">
        <p14:creationId xmlns:p14="http://schemas.microsoft.com/office/powerpoint/2010/main" val="37045829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a:xfrm>
            <a:off x="572654" y="147637"/>
            <a:ext cx="7886700" cy="1325563"/>
          </a:xfrm>
        </p:spPr>
        <p:txBody>
          <a:bodyPr/>
          <a:lstStyle/>
          <a:p>
            <a:r>
              <a:rPr lang="en-US"/>
              <a:t>Presentational “Project” Tasks</a:t>
            </a:r>
          </a:p>
        </p:txBody>
      </p:sp>
      <p:sp>
        <p:nvSpPr>
          <p:cNvPr id="3" name="Footer Placeholder 2"/>
          <p:cNvSpPr>
            <a:spLocks noGrp="1"/>
          </p:cNvSpPr>
          <p:nvPr>
            <p:ph type="ftr" sz="quarter" idx="11"/>
          </p:nvPr>
        </p:nvSpPr>
        <p:spPr/>
        <p:txBody>
          <a:bodyPr/>
          <a:lstStyle/>
          <a:p>
            <a:r>
              <a:rPr lang="en-US" dirty="0"/>
              <a:t>Laura Terrill</a:t>
            </a:r>
          </a:p>
        </p:txBody>
      </p:sp>
      <p:sp>
        <p:nvSpPr>
          <p:cNvPr id="2" name="Slide Number Placeholder 1"/>
          <p:cNvSpPr>
            <a:spLocks noGrp="1"/>
          </p:cNvSpPr>
          <p:nvPr>
            <p:ph type="sldNum" sz="quarter" idx="12"/>
          </p:nvPr>
        </p:nvSpPr>
        <p:spPr/>
        <p:txBody>
          <a:bodyPr>
            <a:normAutofit/>
          </a:bodyPr>
          <a:lstStyle/>
          <a:p>
            <a:fld id="{D57F1E4F-1CFF-5643-939E-02111984F565}" type="slidenum">
              <a:rPr lang="en-US" smtClean="0"/>
              <a:t>67</a:t>
            </a:fld>
            <a:endParaRPr lang="en-US" dirty="0"/>
          </a:p>
        </p:txBody>
      </p:sp>
      <p:sp>
        <p:nvSpPr>
          <p:cNvPr id="7"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4" name="Rounded Rectangle 3"/>
          <p:cNvSpPr/>
          <p:nvPr/>
        </p:nvSpPr>
        <p:spPr>
          <a:xfrm>
            <a:off x="304800" y="1473200"/>
            <a:ext cx="3931920" cy="201168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a:solidFill>
                  <a:schemeClr val="bg1"/>
                </a:solidFill>
              </a:rPr>
              <a:t>Schooling Around the World</a:t>
            </a:r>
          </a:p>
          <a:p>
            <a:endParaRPr lang="en-US">
              <a:solidFill>
                <a:schemeClr val="bg1"/>
              </a:solidFill>
            </a:endParaRPr>
          </a:p>
          <a:p>
            <a:r>
              <a:rPr lang="en-US">
                <a:solidFill>
                  <a:schemeClr val="bg1"/>
                </a:solidFill>
              </a:rPr>
              <a:t>Create a multi-media presentation that will introduce your school to other speakers of the target language. </a:t>
            </a:r>
          </a:p>
          <a:p>
            <a:endParaRPr lang="en-US">
              <a:solidFill>
                <a:schemeClr val="bg1"/>
              </a:solidFill>
              <a:ea typeface="ＭＳ Ｐゴシック" pitchFamily="-105" charset="-128"/>
              <a:cs typeface="ＭＳ Ｐゴシック" pitchFamily="-105" charset="-128"/>
            </a:endParaRPr>
          </a:p>
        </p:txBody>
      </p:sp>
      <p:sp>
        <p:nvSpPr>
          <p:cNvPr id="9" name="Rounded Rectangle 8"/>
          <p:cNvSpPr/>
          <p:nvPr/>
        </p:nvSpPr>
        <p:spPr>
          <a:xfrm>
            <a:off x="304800" y="3978593"/>
            <a:ext cx="3931920" cy="256032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a:solidFill>
                  <a:schemeClr val="bg1"/>
                </a:solidFill>
              </a:rPr>
              <a:t>A Balanced Lifestyle</a:t>
            </a:r>
          </a:p>
          <a:p>
            <a:endParaRPr lang="en-US">
              <a:solidFill>
                <a:schemeClr val="bg1"/>
              </a:solidFill>
            </a:endParaRPr>
          </a:p>
          <a:p>
            <a:r>
              <a:rPr lang="en-US">
                <a:solidFill>
                  <a:schemeClr val="bg1"/>
                </a:solidFill>
              </a:rPr>
              <a:t>Learners will create a presentation based on multiple sources of information highlighting ways to promote a balanced lifestyle for teenagers. The presentation will be shared with another French class.</a:t>
            </a:r>
            <a:r>
              <a:rPr lang="en-US">
                <a:solidFill>
                  <a:schemeClr val="bg1"/>
                </a:solidFill>
                <a:effectLst/>
              </a:rPr>
              <a:t> </a:t>
            </a:r>
            <a:endParaRPr lang="en-US">
              <a:solidFill>
                <a:schemeClr val="bg1"/>
              </a:solidFill>
              <a:ea typeface="ＭＳ Ｐゴシック" pitchFamily="-105" charset="-128"/>
              <a:cs typeface="ＭＳ Ｐゴシック" pitchFamily="-105" charset="-128"/>
            </a:endParaRPr>
          </a:p>
        </p:txBody>
      </p:sp>
      <p:sp>
        <p:nvSpPr>
          <p:cNvPr id="10" name="Rounded Rectangle 9"/>
          <p:cNvSpPr/>
          <p:nvPr/>
        </p:nvSpPr>
        <p:spPr>
          <a:xfrm>
            <a:off x="4965700" y="1422399"/>
            <a:ext cx="3931920" cy="2560320"/>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a:solidFill>
                  <a:schemeClr val="bg1"/>
                </a:solidFill>
              </a:rPr>
              <a:t>Biodiversity: The Natural World</a:t>
            </a:r>
          </a:p>
          <a:p>
            <a:endParaRPr lang="en-US">
              <a:solidFill>
                <a:schemeClr val="bg1"/>
              </a:solidFill>
            </a:endParaRPr>
          </a:p>
          <a:p>
            <a:r>
              <a:rPr lang="en-US">
                <a:solidFill>
                  <a:schemeClr val="bg1"/>
                </a:solidFill>
              </a:rPr>
              <a:t>In teams of four, make a plan to inform others via the Internet about biodiversity and why it is a global challenge.  Include examples and suggestions for stopping the decline in biodiversity. </a:t>
            </a:r>
          </a:p>
          <a:p>
            <a:endParaRPr lang="en-US">
              <a:solidFill>
                <a:schemeClr val="bg1"/>
              </a:solidFill>
              <a:ea typeface="ＭＳ Ｐゴシック" pitchFamily="-105" charset="-128"/>
              <a:cs typeface="ＭＳ Ｐゴシック" pitchFamily="-105" charset="-128"/>
            </a:endParaRPr>
          </a:p>
        </p:txBody>
      </p:sp>
      <p:sp>
        <p:nvSpPr>
          <p:cNvPr id="11" name="Rounded Rectangle 10"/>
          <p:cNvSpPr/>
          <p:nvPr/>
        </p:nvSpPr>
        <p:spPr>
          <a:xfrm>
            <a:off x="4965700" y="4256406"/>
            <a:ext cx="3644900" cy="2282507"/>
          </a:xfrm>
          <a:prstGeom prst="roundRect">
            <a:avLst/>
          </a:prstGeom>
          <a:solidFill>
            <a:schemeClr val="accent3">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a:solidFill>
                  <a:schemeClr val="bg1"/>
                </a:solidFill>
              </a:rPr>
              <a:t>City Life</a:t>
            </a:r>
          </a:p>
          <a:p>
            <a:pPr algn="ctr"/>
            <a:endParaRPr lang="en-US" b="1">
              <a:solidFill>
                <a:schemeClr val="bg1"/>
              </a:solidFill>
            </a:endParaRPr>
          </a:p>
          <a:p>
            <a:r>
              <a:rPr lang="en-US">
                <a:solidFill>
                  <a:schemeClr val="bg1"/>
                </a:solidFill>
              </a:rPr>
              <a:t>Your class is planning a trip to France. You need to suggest a city to visit and explain what there is to do there and why it is a good place to visit.</a:t>
            </a:r>
            <a:r>
              <a:rPr lang="en-US">
                <a:solidFill>
                  <a:schemeClr val="bg1"/>
                </a:solidFill>
                <a:effectLst/>
              </a:rPr>
              <a:t> </a:t>
            </a:r>
            <a:endParaRPr lang="en-US">
              <a:solidFill>
                <a:schemeClr val="bg1"/>
              </a:solidFill>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76394120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77522" y="175525"/>
            <a:ext cx="8153400" cy="990600"/>
          </a:xfrm>
        </p:spPr>
        <p:txBody>
          <a:bodyPr>
            <a:normAutofit/>
          </a:bodyPr>
          <a:lstStyle/>
          <a:p>
            <a:r>
              <a:rPr lang="en-US" dirty="0" smtClean="0"/>
              <a:t>Presentational Project Rubric</a:t>
            </a:r>
          </a:p>
        </p:txBody>
      </p:sp>
      <p:sp>
        <p:nvSpPr>
          <p:cNvPr id="8" name="Footer Placeholder 7"/>
          <p:cNvSpPr>
            <a:spLocks noGrp="1"/>
          </p:cNvSpPr>
          <p:nvPr>
            <p:ph type="ftr" sz="quarter" idx="11"/>
          </p:nvPr>
        </p:nvSpPr>
        <p:spPr/>
        <p:txBody>
          <a:bodyPr/>
          <a:lstStyle/>
          <a:p>
            <a:r>
              <a:rPr lang="en-US" smtClean="0"/>
              <a:t>Laura Terrill</a:t>
            </a:r>
            <a:endParaRPr lang="en-US"/>
          </a:p>
        </p:txBody>
      </p:sp>
      <p:graphicFrame>
        <p:nvGraphicFramePr>
          <p:cNvPr id="5" name="Content Placeholder 4"/>
          <p:cNvGraphicFramePr>
            <a:graphicFrameLocks noGrp="1"/>
          </p:cNvGraphicFramePr>
          <p:nvPr>
            <p:ph idx="4294967295"/>
            <p:extLst/>
          </p:nvPr>
        </p:nvGraphicFramePr>
        <p:xfrm>
          <a:off x="355600" y="1016000"/>
          <a:ext cx="8537392" cy="5438698"/>
        </p:xfrm>
        <a:graphic>
          <a:graphicData uri="http://schemas.openxmlformats.org/drawingml/2006/table">
            <a:tbl>
              <a:tblPr firstRow="1" bandRow="1">
                <a:tableStyleId>{5C22544A-7EE6-4342-B048-85BDC9FD1C3A}</a:tableStyleId>
              </a:tblPr>
              <a:tblGrid>
                <a:gridCol w="2134348"/>
                <a:gridCol w="2134348"/>
                <a:gridCol w="2134348"/>
                <a:gridCol w="2134348"/>
              </a:tblGrid>
              <a:tr h="928845">
                <a:tc>
                  <a:txBody>
                    <a:bodyPr/>
                    <a:lstStyle/>
                    <a:p>
                      <a:endParaRPr lang="en-US" dirty="0"/>
                    </a:p>
                  </a:txBody>
                  <a:tcPr marL="68580" marR="68580"/>
                </a:tc>
                <a:tc>
                  <a:txBody>
                    <a:bodyPr/>
                    <a:lstStyle/>
                    <a:p>
                      <a:pPr algn="ctr"/>
                      <a:r>
                        <a:rPr lang="en-US" dirty="0" smtClean="0"/>
                        <a:t>Strong Performance</a:t>
                      </a:r>
                    </a:p>
                    <a:p>
                      <a:pPr algn="ctr"/>
                      <a:r>
                        <a:rPr lang="en-US" dirty="0" smtClean="0"/>
                        <a:t>10                    9</a:t>
                      </a:r>
                      <a:endParaRPr lang="en-US" dirty="0"/>
                    </a:p>
                  </a:txBody>
                  <a:tcPr marL="68580" marR="68580" anchor="ctr"/>
                </a:tc>
                <a:tc>
                  <a:txBody>
                    <a:bodyPr/>
                    <a:lstStyle/>
                    <a:p>
                      <a:pPr algn="ctr"/>
                      <a:r>
                        <a:rPr lang="en-US" dirty="0" smtClean="0"/>
                        <a:t>Meets</a:t>
                      </a:r>
                      <a:r>
                        <a:rPr lang="en-US" baseline="0" dirty="0" smtClean="0"/>
                        <a:t> Expectations</a:t>
                      </a:r>
                    </a:p>
                    <a:p>
                      <a:pPr algn="ctr"/>
                      <a:r>
                        <a:rPr lang="en-US" baseline="0" dirty="0" smtClean="0"/>
                        <a:t>8</a:t>
                      </a:r>
                      <a:endParaRPr lang="en-US" dirty="0"/>
                    </a:p>
                  </a:txBody>
                  <a:tcPr marL="68580" marR="68580" anchor="ctr"/>
                </a:tc>
                <a:tc>
                  <a:txBody>
                    <a:bodyPr/>
                    <a:lstStyle/>
                    <a:p>
                      <a:pPr algn="ctr"/>
                      <a:r>
                        <a:rPr lang="en-US" dirty="0" smtClean="0"/>
                        <a:t>Approaching</a:t>
                      </a:r>
                    </a:p>
                    <a:p>
                      <a:pPr algn="ctr"/>
                      <a:r>
                        <a:rPr lang="en-US" dirty="0" smtClean="0"/>
                        <a:t>Expectations</a:t>
                      </a:r>
                    </a:p>
                    <a:p>
                      <a:pPr algn="ctr"/>
                      <a:r>
                        <a:rPr lang="en-US" dirty="0" smtClean="0"/>
                        <a:t>7</a:t>
                      </a:r>
                      <a:endParaRPr lang="en-US" dirty="0"/>
                    </a:p>
                  </a:txBody>
                  <a:tcPr marL="68580" marR="68580" anchor="ctr"/>
                </a:tc>
              </a:tr>
              <a:tr h="678275">
                <a:tc>
                  <a:txBody>
                    <a:bodyPr/>
                    <a:lstStyle/>
                    <a:p>
                      <a:r>
                        <a:rPr lang="en-US" sz="1600" dirty="0" smtClean="0"/>
                        <a:t>Am I understood?</a:t>
                      </a:r>
                      <a:endParaRPr lang="en-US" sz="1600" dirty="0"/>
                    </a:p>
                  </a:txBody>
                  <a:tcPr marL="68580" marR="68580"/>
                </a:tc>
                <a:tc>
                  <a:txBody>
                    <a:bodyPr/>
                    <a:lstStyle/>
                    <a:p>
                      <a:r>
                        <a:rPr lang="en-US" sz="1200" dirty="0" smtClean="0"/>
                        <a:t>I am easily understood; I express my ideas clearly</a:t>
                      </a:r>
                      <a:endParaRPr lang="en-US" sz="1200" dirty="0"/>
                    </a:p>
                  </a:txBody>
                  <a:tcPr marL="68580" marR="68580"/>
                </a:tc>
                <a:tc>
                  <a:txBody>
                    <a:bodyPr/>
                    <a:lstStyle/>
                    <a:p>
                      <a:r>
                        <a:rPr lang="en-US" sz="1200" dirty="0" smtClean="0"/>
                        <a:t>I am generally</a:t>
                      </a:r>
                      <a:r>
                        <a:rPr lang="en-US" sz="1200" baseline="0" dirty="0" smtClean="0"/>
                        <a:t> understood and my ideas are clear</a:t>
                      </a:r>
                      <a:endParaRPr lang="en-US" sz="1200" dirty="0"/>
                    </a:p>
                  </a:txBody>
                  <a:tcPr marL="68580" marR="68580"/>
                </a:tc>
                <a:tc>
                  <a:txBody>
                    <a:bodyPr/>
                    <a:lstStyle/>
                    <a:p>
                      <a:r>
                        <a:rPr lang="en-US" sz="1200" dirty="0" smtClean="0"/>
                        <a:t>I am sometimes difficult to understand;</a:t>
                      </a:r>
                      <a:r>
                        <a:rPr lang="en-US" sz="1200" baseline="0" dirty="0" smtClean="0"/>
                        <a:t> most ideas are clear</a:t>
                      </a:r>
                      <a:endParaRPr lang="en-US" sz="1200" dirty="0"/>
                    </a:p>
                  </a:txBody>
                  <a:tcPr marL="68580" marR="68580"/>
                </a:tc>
              </a:tr>
              <a:tr h="1020643">
                <a:tc>
                  <a:txBody>
                    <a:bodyPr/>
                    <a:lstStyle/>
                    <a:p>
                      <a:r>
                        <a:rPr lang="en-US" sz="1600" dirty="0" smtClean="0"/>
                        <a:t>How rich is my vocabulary?</a:t>
                      </a:r>
                      <a:endParaRPr lang="en-US" sz="1600" dirty="0"/>
                    </a:p>
                  </a:txBody>
                  <a:tcPr marL="68580" marR="68580"/>
                </a:tc>
                <a:tc>
                  <a:txBody>
                    <a:bodyPr/>
                    <a:lstStyle/>
                    <a:p>
                      <a:r>
                        <a:rPr lang="en-US" sz="1200" dirty="0" smtClean="0"/>
                        <a:t>I use a wide variety of vocabulary</a:t>
                      </a:r>
                      <a:r>
                        <a:rPr lang="en-US" sz="1200" baseline="0" dirty="0" smtClean="0"/>
                        <a:t>, incorporating several new expressions from the unit. </a:t>
                      </a:r>
                      <a:r>
                        <a:rPr kumimoji="0" lang="en-US" sz="1200" kern="1200">
                          <a:solidFill>
                            <a:schemeClr val="dk1"/>
                          </a:solidFill>
                          <a:latin typeface="+mn-lt"/>
                          <a:ea typeface="+mn-ea"/>
                          <a:cs typeface="+mn-cs"/>
                        </a:rPr>
                        <a:t>Personal vocabulary is included appropriately.</a:t>
                      </a:r>
                      <a:r>
                        <a:rPr lang="en-US" sz="1200"/>
                        <a:t> </a:t>
                      </a:r>
                      <a:r>
                        <a:rPr lang="en-US" sz="1200" baseline="0" dirty="0" smtClean="0"/>
                        <a:t> </a:t>
                      </a:r>
                      <a:endParaRPr lang="en-US" sz="1200" dirty="0"/>
                    </a:p>
                  </a:txBody>
                  <a:tcPr marL="68580" marR="68580"/>
                </a:tc>
                <a:tc>
                  <a:txBody>
                    <a:bodyPr/>
                    <a:lstStyle/>
                    <a:p>
                      <a:r>
                        <a:rPr lang="en-US" sz="1200" dirty="0" smtClean="0"/>
                        <a:t>I use some variety in vocabulary choice ,</a:t>
                      </a:r>
                      <a:r>
                        <a:rPr lang="en-US" sz="1200" baseline="0" dirty="0" smtClean="0"/>
                        <a:t> incorporating some expressions from the unit </a:t>
                      </a:r>
                      <a:endParaRPr lang="en-US" sz="1200" dirty="0"/>
                    </a:p>
                  </a:txBody>
                  <a:tcPr marL="68580" marR="68580"/>
                </a:tc>
                <a:tc>
                  <a:txBody>
                    <a:bodyPr/>
                    <a:lstStyle/>
                    <a:p>
                      <a:r>
                        <a:rPr lang="en-US" sz="1200" dirty="0" smtClean="0"/>
                        <a:t>I use basic vocabulary </a:t>
                      </a:r>
                      <a:r>
                        <a:rPr lang="en-US" sz="1200" baseline="0" dirty="0" smtClean="0"/>
                        <a:t>with limited inclusion of  expressions from the unit</a:t>
                      </a:r>
                      <a:endParaRPr lang="en-US" sz="1200" dirty="0"/>
                    </a:p>
                  </a:txBody>
                  <a:tcPr marL="68580" marR="68580"/>
                </a:tc>
              </a:tr>
              <a:tr h="1065860">
                <a:tc>
                  <a:txBody>
                    <a:bodyPr/>
                    <a:lstStyle/>
                    <a:p>
                      <a:r>
                        <a:rPr lang="en-US" sz="1600" dirty="0" smtClean="0"/>
                        <a:t>Is my presentation interesting?</a:t>
                      </a:r>
                      <a:endParaRPr lang="en-US" sz="1600" dirty="0"/>
                    </a:p>
                  </a:txBody>
                  <a:tcPr marL="68580" marR="68580"/>
                </a:tc>
                <a:tc>
                  <a:txBody>
                    <a:bodyPr/>
                    <a:lstStyle/>
                    <a:p>
                      <a:r>
                        <a:rPr lang="en-US" sz="1200" dirty="0" smtClean="0"/>
                        <a:t>I am able to engage my audience with visuals, interesting</a:t>
                      </a:r>
                      <a:r>
                        <a:rPr lang="en-US" sz="1200" baseline="0" dirty="0" smtClean="0"/>
                        <a:t> and accurate content, and good attention to audience</a:t>
                      </a:r>
                      <a:endParaRPr lang="en-US" sz="1200" dirty="0"/>
                    </a:p>
                  </a:txBody>
                  <a:tcPr marL="68580" marR="68580"/>
                </a:tc>
                <a:tc>
                  <a:txBody>
                    <a:bodyPr/>
                    <a:lstStyle/>
                    <a:p>
                      <a:r>
                        <a:rPr lang="en-US" sz="1200" dirty="0" smtClean="0"/>
                        <a:t>I</a:t>
                      </a:r>
                      <a:r>
                        <a:rPr lang="en-US" sz="1200" baseline="0" dirty="0" smtClean="0"/>
                        <a:t> am able to engage my audience with visuals, accurate content, and some attention to audience reactions</a:t>
                      </a:r>
                      <a:endParaRPr lang="en-US" sz="1200" dirty="0"/>
                    </a:p>
                  </a:txBody>
                  <a:tcPr marL="68580" marR="68580"/>
                </a:tc>
                <a:tc>
                  <a:txBody>
                    <a:bodyPr/>
                    <a:lstStyle/>
                    <a:p>
                      <a:r>
                        <a:rPr lang="en-US" sz="1200" dirty="0" smtClean="0"/>
                        <a:t>I use visuals to engage the audience ; my content</a:t>
                      </a:r>
                      <a:r>
                        <a:rPr lang="en-US" sz="1200" baseline="0" dirty="0" smtClean="0"/>
                        <a:t> is accurate.</a:t>
                      </a:r>
                      <a:endParaRPr lang="en-US" sz="1200" dirty="0"/>
                    </a:p>
                  </a:txBody>
                  <a:tcPr marL="68580" marR="68580"/>
                </a:tc>
              </a:tr>
              <a:tr h="678275">
                <a:tc>
                  <a:txBody>
                    <a:bodyPr/>
                    <a:lstStyle/>
                    <a:p>
                      <a:r>
                        <a:rPr lang="en-US" sz="1600" dirty="0" smtClean="0"/>
                        <a:t>How smooth is my presentation?</a:t>
                      </a:r>
                      <a:endParaRPr lang="en-US" sz="1600" dirty="0"/>
                    </a:p>
                  </a:txBody>
                  <a:tcPr marL="68580" marR="68580"/>
                </a:tc>
                <a:tc>
                  <a:txBody>
                    <a:bodyPr/>
                    <a:lstStyle/>
                    <a:p>
                      <a:r>
                        <a:rPr lang="en-US" sz="1200" dirty="0" smtClean="0"/>
                        <a:t>My presentation</a:t>
                      </a:r>
                      <a:r>
                        <a:rPr lang="en-US" sz="1200" baseline="0" dirty="0" smtClean="0"/>
                        <a:t> is well-organized; I speak with fluency and confidence</a:t>
                      </a:r>
                      <a:endParaRPr lang="en-US" sz="1200" dirty="0"/>
                    </a:p>
                  </a:txBody>
                  <a:tcPr marL="68580" marR="68580"/>
                </a:tc>
                <a:tc>
                  <a:txBody>
                    <a:bodyPr/>
                    <a:lstStyle/>
                    <a:p>
                      <a:r>
                        <a:rPr lang="en-US" sz="1200" dirty="0" smtClean="0"/>
                        <a:t>My presentation is logical; I speak with occasional</a:t>
                      </a:r>
                      <a:r>
                        <a:rPr lang="en-US" sz="1200" baseline="0" dirty="0" smtClean="0"/>
                        <a:t> pauses to think of words</a:t>
                      </a:r>
                      <a:endParaRPr lang="en-US" sz="1200" dirty="0"/>
                    </a:p>
                  </a:txBody>
                  <a:tcPr marL="68580" marR="68580"/>
                </a:tc>
                <a:tc>
                  <a:txBody>
                    <a:bodyPr/>
                    <a:lstStyle/>
                    <a:p>
                      <a:r>
                        <a:rPr lang="en-US" sz="1200" dirty="0" smtClean="0"/>
                        <a:t>I presented my topic; I speak with pauses and some uncertainty</a:t>
                      </a:r>
                      <a:endParaRPr lang="en-US" sz="1200" dirty="0"/>
                    </a:p>
                  </a:txBody>
                  <a:tcPr marL="68580" marR="68580"/>
                </a:tc>
              </a:tr>
              <a:tr h="872455">
                <a:tc>
                  <a:txBody>
                    <a:bodyPr/>
                    <a:lstStyle/>
                    <a:p>
                      <a:r>
                        <a:rPr lang="en-US" sz="1600" dirty="0" smtClean="0"/>
                        <a:t>How</a:t>
                      </a:r>
                      <a:r>
                        <a:rPr lang="en-US" sz="1600" baseline="0" dirty="0" smtClean="0"/>
                        <a:t> are knowledge and understanding of the target culture  evident?</a:t>
                      </a:r>
                      <a:endParaRPr lang="en-US" sz="1600" dirty="0"/>
                    </a:p>
                  </a:txBody>
                  <a:tcPr marL="68580" marR="68580"/>
                </a:tc>
                <a:tc>
                  <a:txBody>
                    <a:bodyPr/>
                    <a:lstStyle/>
                    <a:p>
                      <a:r>
                        <a:rPr lang="en-US" sz="1200" dirty="0" smtClean="0"/>
                        <a:t>I</a:t>
                      </a:r>
                      <a:r>
                        <a:rPr lang="en-US" sz="1200" baseline="0" dirty="0" smtClean="0"/>
                        <a:t>  link cultural products with  practices and perspectives  in my presentation</a:t>
                      </a:r>
                      <a:endParaRPr lang="en-US" sz="1200" dirty="0"/>
                    </a:p>
                  </a:txBody>
                  <a:tcPr marL="68580" marR="68580"/>
                </a:tc>
                <a:tc>
                  <a:txBody>
                    <a:bodyPr/>
                    <a:lstStyle/>
                    <a:p>
                      <a:r>
                        <a:rPr lang="en-US" sz="1200" dirty="0" smtClean="0"/>
                        <a:t>I include</a:t>
                      </a:r>
                      <a:r>
                        <a:rPr lang="en-US" sz="1200" baseline="0" dirty="0" smtClean="0"/>
                        <a:t> cultural products, practices, and perspectives  without consistently linking them to each other</a:t>
                      </a:r>
                      <a:endParaRPr lang="en-US" sz="1200" dirty="0"/>
                    </a:p>
                  </a:txBody>
                  <a:tcPr marL="68580" marR="68580"/>
                </a:tc>
                <a:tc>
                  <a:txBody>
                    <a:bodyPr/>
                    <a:lstStyle/>
                    <a:p>
                      <a:r>
                        <a:rPr lang="en-US" sz="1200" dirty="0" smtClean="0"/>
                        <a:t>I include cultural</a:t>
                      </a:r>
                      <a:r>
                        <a:rPr lang="en-US" sz="1200" baseline="0" dirty="0" smtClean="0"/>
                        <a:t> products or practices  in my presentation</a:t>
                      </a:r>
                      <a:endParaRPr lang="en-US" sz="1200" dirty="0"/>
                    </a:p>
                  </a:txBody>
                  <a:tcPr marL="68580" marR="68580"/>
                </a:tc>
              </a:tr>
            </a:tbl>
          </a:graphicData>
        </a:graphic>
      </p:graphicFrame>
      <p:sp>
        <p:nvSpPr>
          <p:cNvPr id="2" name="Slide Number Placeholder 1"/>
          <p:cNvSpPr>
            <a:spLocks noGrp="1"/>
          </p:cNvSpPr>
          <p:nvPr>
            <p:ph type="sldNum" sz="quarter" idx="12"/>
          </p:nvPr>
        </p:nvSpPr>
        <p:spPr/>
        <p:txBody>
          <a:bodyPr>
            <a:normAutofit/>
          </a:bodyPr>
          <a:lstStyle/>
          <a:p>
            <a:fld id="{74C2F60E-34D8-DD42-93FD-7BD7AE432328}" type="slidenum">
              <a:rPr lang="en-US"/>
              <a:pPr/>
              <a:t>68</a:t>
            </a:fld>
            <a:endParaRPr lang="en-US"/>
          </a:p>
        </p:txBody>
      </p:sp>
    </p:spTree>
    <p:extLst>
      <p:ext uri="{BB962C8B-B14F-4D97-AF65-F5344CB8AC3E}">
        <p14:creationId xmlns:p14="http://schemas.microsoft.com/office/powerpoint/2010/main" val="190252344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Title 2"/>
          <p:cNvSpPr>
            <a:spLocks noGrp="1"/>
          </p:cNvSpPr>
          <p:nvPr>
            <p:ph type="title"/>
          </p:nvPr>
        </p:nvSpPr>
        <p:spPr>
          <a:xfrm>
            <a:off x="457200" y="471486"/>
            <a:ext cx="8229600" cy="1066800"/>
          </a:xfrm>
        </p:spPr>
        <p:txBody>
          <a:bodyPr>
            <a:normAutofit fontScale="90000"/>
          </a:bodyPr>
          <a:lstStyle/>
          <a:p>
            <a:r>
              <a:rPr lang="en-US"/>
              <a:t>Contemporary Life: City Life</a:t>
            </a:r>
            <a:br>
              <a:rPr lang="en-US"/>
            </a:br>
            <a:r>
              <a:rPr lang="en-US"/>
              <a:t>EQ: What makes a city special?</a:t>
            </a:r>
            <a:endParaRPr lang="en-US" sz="2667" i="1">
              <a:ea typeface="ＭＳ Ｐゴシック" pitchFamily="-105" charset="-128"/>
              <a:cs typeface="ＭＳ Ｐゴシック" pitchFamily="-105" charset="-128"/>
            </a:endParaRPr>
          </a:p>
        </p:txBody>
      </p:sp>
      <p:sp>
        <p:nvSpPr>
          <p:cNvPr id="209923" name="Content Placeholder 4"/>
          <p:cNvSpPr>
            <a:spLocks noGrp="1"/>
          </p:cNvSpPr>
          <p:nvPr>
            <p:ph idx="1"/>
          </p:nvPr>
        </p:nvSpPr>
        <p:spPr>
          <a:xfrm>
            <a:off x="457200" y="1828800"/>
            <a:ext cx="8229600" cy="4602162"/>
          </a:xfrm>
        </p:spPr>
        <p:txBody>
          <a:bodyPr>
            <a:normAutofit/>
          </a:bodyPr>
          <a:lstStyle/>
          <a:p>
            <a:pPr indent="0">
              <a:buNone/>
            </a:pPr>
            <a:r>
              <a:rPr lang="en-US">
                <a:solidFill>
                  <a:schemeClr val="accent6"/>
                </a:solidFill>
                <a:ea typeface="ＭＳ Ｐゴシック" pitchFamily="-105" charset="-128"/>
                <a:cs typeface="ＭＳ Ｐゴシック" pitchFamily="-105" charset="-128"/>
              </a:rPr>
              <a:t>“On Demand”</a:t>
            </a:r>
          </a:p>
          <a:p>
            <a:pPr indent="0">
              <a:buFont typeface="Georgia" pitchFamily="-105" charset="0"/>
              <a:buNone/>
            </a:pPr>
            <a:r>
              <a:rPr lang="en-US" sz="3200"/>
              <a:t>Write a paragraph comparing your city to your ideal city. Consider characteristics of target culture cities that may or may not be part of your city. </a:t>
            </a:r>
            <a:endParaRPr lang="en-US">
              <a:ea typeface="ＭＳ Ｐゴシック" pitchFamily="-105" charset="-128"/>
              <a:cs typeface="ＭＳ Ｐゴシック" pitchFamily="-105" charset="-128"/>
            </a:endParaRPr>
          </a:p>
        </p:txBody>
      </p:sp>
      <p:sp>
        <p:nvSpPr>
          <p:cNvPr id="5" name="Footer Placeholder 4"/>
          <p:cNvSpPr>
            <a:spLocks noGrp="1"/>
          </p:cNvSpPr>
          <p:nvPr>
            <p:ph type="ftr" sz="quarter" idx="11"/>
          </p:nvPr>
        </p:nvSpPr>
        <p:spPr/>
        <p:txBody>
          <a:bodyPr/>
          <a:lstStyle/>
          <a:p>
            <a:r>
              <a:rPr lang="en-US"/>
              <a:t>Laura Terrill</a:t>
            </a:r>
          </a:p>
        </p:txBody>
      </p:sp>
      <p:sp>
        <p:nvSpPr>
          <p:cNvPr id="6" name="Slide Number Placeholder 5"/>
          <p:cNvSpPr>
            <a:spLocks noGrp="1"/>
          </p:cNvSpPr>
          <p:nvPr>
            <p:ph type="sldNum" sz="quarter" idx="12"/>
          </p:nvPr>
        </p:nvSpPr>
        <p:spPr/>
        <p:txBody>
          <a:bodyPr>
            <a:normAutofit/>
          </a:bodyPr>
          <a:lstStyle/>
          <a:p>
            <a:fld id="{74C2F60E-34D8-DD42-93FD-7BD7AE432328}" type="slidenum">
              <a:rPr lang="en-US"/>
              <a:pPr/>
              <a:t>69</a:t>
            </a:fld>
            <a:endParaRPr lang="en-US"/>
          </a:p>
        </p:txBody>
      </p:sp>
    </p:spTree>
    <p:extLst>
      <p:ext uri="{BB962C8B-B14F-4D97-AF65-F5344CB8AC3E}">
        <p14:creationId xmlns:p14="http://schemas.microsoft.com/office/powerpoint/2010/main" val="68647673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socialmediaexaminer.com/images/rjconeoflearn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324896"/>
            <a:ext cx="8763000" cy="6451879"/>
          </a:xfrm>
          <a:prstGeom prst="rect">
            <a:avLst/>
          </a:prstGeom>
          <a:noFill/>
          <a:extLst>
            <a:ext uri="{909E8E84-426E-40DD-AFC4-6F175D3DCCD1}">
              <a14:hiddenFill xmlns:a14="http://schemas.microsoft.com/office/drawing/2010/main">
                <a:solidFill>
                  <a:srgbClr val="FFFFFF"/>
                </a:solidFill>
              </a14:hiddenFill>
            </a:ext>
          </a:extLst>
        </p:spPr>
      </p:pic>
      <p:sp>
        <p:nvSpPr>
          <p:cNvPr id="3" name="Footer Placeholder 2"/>
          <p:cNvSpPr>
            <a:spLocks noGrp="1"/>
          </p:cNvSpPr>
          <p:nvPr>
            <p:ph type="ftr" sz="quarter" idx="11"/>
          </p:nvPr>
        </p:nvSpPr>
        <p:spPr/>
        <p:txBody>
          <a:bodyPr/>
          <a:lstStyle/>
          <a:p>
            <a:r>
              <a:rPr lang="en-US" smtClean="0"/>
              <a:t>Laura Terrill</a:t>
            </a:r>
            <a:endParaRPr lang="ru-RU"/>
          </a:p>
        </p:txBody>
      </p:sp>
      <p:sp>
        <p:nvSpPr>
          <p:cNvPr id="2" name="Slide Number Placeholder 1"/>
          <p:cNvSpPr>
            <a:spLocks noGrp="1"/>
          </p:cNvSpPr>
          <p:nvPr>
            <p:ph type="sldNum" sz="quarter" idx="12"/>
          </p:nvPr>
        </p:nvSpPr>
        <p:spPr/>
        <p:txBody>
          <a:bodyPr/>
          <a:lstStyle/>
          <a:p>
            <a:fld id="{930E1A6F-D962-409A-9447-6375BDB0784E}" type="slidenum">
              <a:rPr lang="ru-RU" smtClean="0"/>
              <a:pPr/>
              <a:t>7</a:t>
            </a:fld>
            <a:endParaRPr lang="ru-RU"/>
          </a:p>
        </p:txBody>
      </p:sp>
    </p:spTree>
    <p:extLst>
      <p:ext uri="{BB962C8B-B14F-4D97-AF65-F5344CB8AC3E}">
        <p14:creationId xmlns:p14="http://schemas.microsoft.com/office/powerpoint/2010/main" val="51311616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39700"/>
            <a:ext cx="8153400" cy="990600"/>
          </a:xfrm>
        </p:spPr>
        <p:txBody>
          <a:bodyPr anchor="t">
            <a:normAutofit/>
          </a:bodyPr>
          <a:lstStyle/>
          <a:p>
            <a:pPr algn="ctr"/>
            <a:r>
              <a:rPr lang="en-US" sz="3600"/>
              <a:t>Presentational “On Demand” Rubric</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extLst>
              <p:ext uri="{D42A27DB-BD31-4B8C-83A1-F6EECF244321}">
                <p14:modId xmlns:p14="http://schemas.microsoft.com/office/powerpoint/2010/main" val="653660825"/>
              </p:ext>
            </p:extLst>
          </p:nvPr>
        </p:nvGraphicFramePr>
        <p:xfrm>
          <a:off x="63500" y="812800"/>
          <a:ext cx="8978900" cy="5449824"/>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a:p>
                  </a:txBody>
                  <a:tcPr/>
                </a:tc>
                <a:tc>
                  <a:txBody>
                    <a:bodyPr/>
                    <a:lstStyle/>
                    <a:p>
                      <a:pPr algn="ctr"/>
                      <a:r>
                        <a:rPr lang="en-US" sz="1600"/>
                        <a:t>Strong Performance</a:t>
                      </a:r>
                    </a:p>
                    <a:p>
                      <a:pPr marL="342900" indent="-342900" algn="ctr">
                        <a:buAutoNum type="arabicPlain" startAt="10"/>
                      </a:pPr>
                      <a:r>
                        <a:rPr lang="en-US" sz="1600"/>
                        <a:t>    9</a:t>
                      </a:r>
                    </a:p>
                  </a:txBody>
                  <a:tcPr/>
                </a:tc>
                <a:tc>
                  <a:txBody>
                    <a:bodyPr/>
                    <a:lstStyle/>
                    <a:p>
                      <a:pPr algn="ctr"/>
                      <a:r>
                        <a:rPr lang="en-US" sz="1600"/>
                        <a:t>Meets</a:t>
                      </a:r>
                      <a:r>
                        <a:rPr lang="en-US" sz="1600" baseline="0"/>
                        <a:t> Expectations</a:t>
                      </a:r>
                    </a:p>
                    <a:p>
                      <a:pPr algn="ctr"/>
                      <a:r>
                        <a:rPr lang="en-US" sz="1600" baseline="0"/>
                        <a:t>8</a:t>
                      </a:r>
                      <a:endParaRPr lang="en-US" sz="1600"/>
                    </a:p>
                  </a:txBody>
                  <a:tcPr/>
                </a:tc>
                <a:tc>
                  <a:txBody>
                    <a:bodyPr/>
                    <a:lstStyle/>
                    <a:p>
                      <a:pPr algn="ctr"/>
                      <a:r>
                        <a:rPr lang="en-US" sz="1600"/>
                        <a:t>Approaches Expectations</a:t>
                      </a:r>
                    </a:p>
                    <a:p>
                      <a:pPr algn="ctr"/>
                      <a:r>
                        <a:rPr lang="en-US" sz="1600"/>
                        <a:t>7</a:t>
                      </a:r>
                    </a:p>
                  </a:txBody>
                  <a:tcPr/>
                </a:tc>
                <a:tc>
                  <a:txBody>
                    <a:bodyPr/>
                    <a:lstStyle/>
                    <a:p>
                      <a:pPr algn="ctr"/>
                      <a:r>
                        <a:rPr lang="en-US" sz="1600"/>
                        <a:t>Minimal Performance</a:t>
                      </a:r>
                    </a:p>
                    <a:p>
                      <a:pPr algn="ctr"/>
                      <a:r>
                        <a:rPr lang="en-US" sz="1600"/>
                        <a:t>6</a:t>
                      </a:r>
                    </a:p>
                  </a:txBody>
                  <a:tcPr/>
                </a:tc>
              </a:tr>
              <a:tr h="370840">
                <a:tc>
                  <a:txBody>
                    <a:bodyPr/>
                    <a:lstStyle/>
                    <a:p>
                      <a:pPr marL="0" marR="0" algn="l">
                        <a:lnSpc>
                          <a:spcPct val="115000"/>
                        </a:lnSpc>
                        <a:spcBef>
                          <a:spcPts val="0"/>
                        </a:spcBef>
                        <a:spcAft>
                          <a:spcPts val="0"/>
                        </a:spcAft>
                      </a:pPr>
                      <a:r>
                        <a:rPr lang="en-US" sz="1400" b="1">
                          <a:latin typeface="+mn-lt"/>
                          <a:ea typeface="Cambria"/>
                          <a:cs typeface="Times New Roman"/>
                        </a:rPr>
                        <a:t>Am I understood?</a:t>
                      </a:r>
                    </a:p>
                  </a:txBody>
                  <a:tcPr marL="68580" marR="68580" marT="0" marB="0" anchor="ctr"/>
                </a:tc>
                <a:tc>
                  <a:txBody>
                    <a:bodyPr/>
                    <a:lstStyle/>
                    <a:p>
                      <a:pPr marL="0" marR="0" algn="l">
                        <a:lnSpc>
                          <a:spcPct val="115000"/>
                        </a:lnSpc>
                        <a:spcBef>
                          <a:spcPts val="0"/>
                        </a:spcBef>
                        <a:spcAft>
                          <a:spcPts val="0"/>
                        </a:spcAft>
                      </a:pPr>
                      <a:r>
                        <a:rPr lang="en-US" sz="1200">
                          <a:latin typeface="+mn-lt"/>
                          <a:ea typeface="Cambria"/>
                          <a:cs typeface="Times New Roman"/>
                        </a:rPr>
                        <a:t>My writing is clearly understood; the reader understands the writer’s intent without extra effort. Errors do not interfere with message. </a:t>
                      </a:r>
                    </a:p>
                    <a:p>
                      <a:pPr marL="0" marR="0" algn="l">
                        <a:lnSpc>
                          <a:spcPct val="115000"/>
                        </a:lnSpc>
                        <a:spcBef>
                          <a:spcPts val="0"/>
                        </a:spcBef>
                        <a:spcAft>
                          <a:spcPts val="0"/>
                        </a:spcAft>
                      </a:pPr>
                      <a:r>
                        <a:rPr lang="en-US" sz="1200" i="1">
                          <a:latin typeface="+mn-lt"/>
                          <a:ea typeface="Cambria"/>
                          <a:cs typeface="Times New Roman"/>
                        </a:rPr>
                        <a:t>Good to consistent control of structure(s) studied in the unit.</a:t>
                      </a:r>
                      <a:r>
                        <a:rPr lang="en-US" sz="120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writing is generally understood; but reader may have to occasionally reread a phrase or sentence to understand. Errors do not interfere with message. </a:t>
                      </a:r>
                    </a:p>
                    <a:p>
                      <a:pPr marL="0" marR="0" algn="l">
                        <a:lnSpc>
                          <a:spcPct val="115000"/>
                        </a:lnSpc>
                        <a:spcBef>
                          <a:spcPts val="0"/>
                        </a:spcBef>
                        <a:spcAft>
                          <a:spcPts val="0"/>
                        </a:spcAft>
                      </a:pPr>
                      <a:r>
                        <a:rPr lang="en-US" sz="1200" i="1">
                          <a:latin typeface="+mn-lt"/>
                          <a:ea typeface="Cambria"/>
                          <a:cs typeface="Times New Roman"/>
                        </a:rPr>
                        <a:t>Partial control of structure(s) studied in the unit.</a:t>
                      </a:r>
                      <a:r>
                        <a:rPr lang="en-US" sz="120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writing is generally understood, but the reader may have to be willing to make a guess or reread to understand. Errors occur and do cause some confusion for the reader. </a:t>
                      </a:r>
                      <a:r>
                        <a:rPr lang="en-US" sz="1200" i="1">
                          <a:latin typeface="+mn-lt"/>
                          <a:ea typeface="Cambria"/>
                          <a:cs typeface="Times New Roman"/>
                        </a:rPr>
                        <a:t>Inappropriate or inconsistent use of studied structure(s).</a:t>
                      </a:r>
                      <a:r>
                        <a:rPr lang="en-US" sz="1200">
                          <a:latin typeface="+mn-lt"/>
                          <a:ea typeface="Cambria"/>
                          <a:cs typeface="Times New Roman"/>
                        </a:rPr>
                        <a:t>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My writing is extremely difficult to understand; Errors interfere with communication. </a:t>
                      </a:r>
                      <a:r>
                        <a:rPr lang="en-US" sz="1200" i="1">
                          <a:latin typeface="+mn-lt"/>
                          <a:ea typeface="Cambria"/>
                          <a:cs typeface="Times New Roman"/>
                        </a:rPr>
                        <a:t>Minimal or no use of studied structure(s).</a:t>
                      </a:r>
                      <a:endParaRPr lang="en-US" sz="1200">
                        <a:latin typeface="+mn-lt"/>
                        <a:ea typeface="Cambria"/>
                        <a:cs typeface="Times New Roman"/>
                      </a:endParaRPr>
                    </a:p>
                  </a:txBody>
                  <a:tcPr marL="68580" marR="68580" marT="0" marB="0"/>
                </a:tc>
              </a:tr>
              <a:tr h="370840">
                <a:tc>
                  <a:txBody>
                    <a:bodyPr/>
                    <a:lstStyle/>
                    <a:p>
                      <a:pPr marL="0" marR="0" algn="l">
                        <a:lnSpc>
                          <a:spcPct val="115000"/>
                        </a:lnSpc>
                        <a:spcBef>
                          <a:spcPts val="0"/>
                        </a:spcBef>
                        <a:spcAft>
                          <a:spcPts val="0"/>
                        </a:spcAft>
                      </a:pPr>
                      <a:r>
                        <a:rPr lang="en-US" sz="1400" b="1">
                          <a:latin typeface="+mn-lt"/>
                          <a:ea typeface="Cambria"/>
                          <a:cs typeface="Times New Roman"/>
                        </a:rPr>
                        <a:t>How rich is my vocabulary?</a:t>
                      </a:r>
                    </a:p>
                  </a:txBody>
                  <a:tcPr marL="68580" marR="68580" marT="0" marB="0" anchor="ctr"/>
                </a:tc>
                <a:tc>
                  <a:txBody>
                    <a:bodyPr/>
                    <a:lstStyle/>
                    <a:p>
                      <a:pPr marL="0" marR="0" algn="l">
                        <a:lnSpc>
                          <a:spcPct val="115000"/>
                        </a:lnSpc>
                        <a:spcBef>
                          <a:spcPts val="0"/>
                        </a:spcBef>
                        <a:spcAft>
                          <a:spcPts val="0"/>
                        </a:spcAft>
                      </a:pPr>
                      <a:r>
                        <a:rPr lang="en-US" sz="1200">
                          <a:latin typeface="+mn-lt"/>
                          <a:ea typeface="Cambria"/>
                          <a:cs typeface="Times New Roman"/>
                        </a:rPr>
                        <a:t>I use a wide variety of familiar vocabulary, correctly and appropriately incorporate new expressions from the current unit of study. I include personal vocabulary.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use a variety of familiar vocabulary, correctly and appropriately incorporate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use simple, familiar vocabulary, correctly; and I may use a few new expressions from the current unit of study.</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rely on simple and very familiar vocabulary.</a:t>
                      </a:r>
                    </a:p>
                  </a:txBody>
                  <a:tcPr marL="68580" marR="68580" marT="0" marB="0"/>
                </a:tc>
              </a:tr>
              <a:tr h="370840">
                <a:tc>
                  <a:txBody>
                    <a:bodyPr/>
                    <a:lstStyle/>
                    <a:p>
                      <a:pPr marL="0" marR="0" algn="l">
                        <a:lnSpc>
                          <a:spcPct val="115000"/>
                        </a:lnSpc>
                        <a:spcBef>
                          <a:spcPts val="0"/>
                        </a:spcBef>
                        <a:spcAft>
                          <a:spcPts val="0"/>
                        </a:spcAft>
                      </a:pPr>
                      <a:r>
                        <a:rPr lang="en-US" sz="1400" b="1">
                          <a:latin typeface="+mn-lt"/>
                          <a:ea typeface="Cambria"/>
                          <a:cs typeface="Times New Roman"/>
                        </a:rPr>
                        <a:t>How well do I complete the task? </a:t>
                      </a:r>
                    </a:p>
                  </a:txBody>
                  <a:tcPr marL="68580" marR="68580" marT="0" marB="0" anchor="ctr"/>
                </a:tc>
                <a:tc>
                  <a:txBody>
                    <a:bodyPr/>
                    <a:lstStyle/>
                    <a:p>
                      <a:pPr marL="0" marR="0" algn="l">
                        <a:lnSpc>
                          <a:spcPct val="115000"/>
                        </a:lnSpc>
                        <a:spcBef>
                          <a:spcPts val="0"/>
                        </a:spcBef>
                        <a:spcAft>
                          <a:spcPts val="0"/>
                        </a:spcAft>
                      </a:pPr>
                      <a:r>
                        <a:rPr lang="en-US" sz="1200">
                          <a:latin typeface="+mn-lt"/>
                          <a:ea typeface="Cambria"/>
                          <a:cs typeface="Times New Roman"/>
                        </a:rPr>
                        <a:t>I complete each part of the task adding some  details beyond given expectations.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complete each part of the task.</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complete most of the task.   </a:t>
                      </a:r>
                    </a:p>
                  </a:txBody>
                  <a:tcPr marL="68580" marR="68580" marT="0" marB="0"/>
                </a:tc>
                <a:tc>
                  <a:txBody>
                    <a:bodyPr/>
                    <a:lstStyle/>
                    <a:p>
                      <a:pPr marL="0" marR="0" algn="l">
                        <a:lnSpc>
                          <a:spcPct val="115000"/>
                        </a:lnSpc>
                        <a:spcBef>
                          <a:spcPts val="0"/>
                        </a:spcBef>
                        <a:spcAft>
                          <a:spcPts val="0"/>
                        </a:spcAft>
                      </a:pPr>
                      <a:r>
                        <a:rPr lang="en-US" sz="1200">
                          <a:latin typeface="+mn-lt"/>
                          <a:ea typeface="Cambria"/>
                          <a:cs typeface="Times New Roman"/>
                        </a:rPr>
                        <a:t>I complete some of the task, but key components are missing. </a:t>
                      </a:r>
                    </a:p>
                  </a:txBody>
                  <a:tcPr marL="68580" marR="68580" marT="0" marB="0"/>
                </a:tc>
              </a:tr>
            </a:tbl>
          </a:graphicData>
        </a:graphic>
      </p:graphicFrame>
      <p:sp>
        <p:nvSpPr>
          <p:cNvPr id="4" name="Slide Number Placeholder 3"/>
          <p:cNvSpPr>
            <a:spLocks noGrp="1"/>
          </p:cNvSpPr>
          <p:nvPr>
            <p:ph type="sldNum" sz="quarter" idx="12"/>
          </p:nvPr>
        </p:nvSpPr>
        <p:spPr/>
        <p:txBody>
          <a:bodyPr>
            <a:normAutofit/>
          </a:bodyPr>
          <a:lstStyle/>
          <a:p>
            <a:fld id="{74C2F60E-34D8-DD42-93FD-7BD7AE432328}" type="slidenum">
              <a:rPr lang="en-US"/>
              <a:pPr/>
              <a:t>70</a:t>
            </a:fld>
            <a:endParaRPr lang="en-US"/>
          </a:p>
        </p:txBody>
      </p:sp>
    </p:spTree>
    <p:extLst>
      <p:ext uri="{BB962C8B-B14F-4D97-AF65-F5344CB8AC3E}">
        <p14:creationId xmlns:p14="http://schemas.microsoft.com/office/powerpoint/2010/main" val="434016509"/>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6250" y="190500"/>
            <a:ext cx="8153400" cy="990600"/>
          </a:xfrm>
        </p:spPr>
        <p:txBody>
          <a:bodyPr anchor="t">
            <a:normAutofit fontScale="90000"/>
          </a:bodyPr>
          <a:lstStyle/>
          <a:p>
            <a:pPr algn="ctr"/>
            <a:r>
              <a:rPr lang="en-US" sz="3600"/>
              <a:t>Presentational “On Demand” Rubric, part 2</a:t>
            </a:r>
          </a:p>
        </p:txBody>
      </p:sp>
      <p:sp>
        <p:nvSpPr>
          <p:cNvPr id="3" name="Footer Placeholder 2"/>
          <p:cNvSpPr>
            <a:spLocks noGrp="1"/>
          </p:cNvSpPr>
          <p:nvPr>
            <p:ph type="ftr" sz="quarter" idx="11"/>
          </p:nvPr>
        </p:nvSpPr>
        <p:spPr/>
        <p:txBody>
          <a:bodyPr/>
          <a:lstStyle/>
          <a:p>
            <a:r>
              <a:rPr lang="en-US"/>
              <a:t>Laura Terrill</a:t>
            </a:r>
          </a:p>
        </p:txBody>
      </p:sp>
      <p:graphicFrame>
        <p:nvGraphicFramePr>
          <p:cNvPr id="5" name="Content Placeholder 4"/>
          <p:cNvGraphicFramePr>
            <a:graphicFrameLocks noGrp="1"/>
          </p:cNvGraphicFramePr>
          <p:nvPr>
            <p:ph sz="quarter" idx="1"/>
          </p:nvPr>
        </p:nvGraphicFramePr>
        <p:xfrm>
          <a:off x="63500" y="901700"/>
          <a:ext cx="8978900" cy="5309616"/>
        </p:xfrm>
        <a:graphic>
          <a:graphicData uri="http://schemas.openxmlformats.org/drawingml/2006/table">
            <a:tbl>
              <a:tblPr firstRow="1" bandRow="1">
                <a:tableStyleId>{5C22544A-7EE6-4342-B048-85BDC9FD1C3A}</a:tableStyleId>
              </a:tblPr>
              <a:tblGrid>
                <a:gridCol w="1795780"/>
                <a:gridCol w="1795780"/>
                <a:gridCol w="1795780"/>
                <a:gridCol w="1795780"/>
                <a:gridCol w="1795780"/>
              </a:tblGrid>
              <a:tr h="370840">
                <a:tc>
                  <a:txBody>
                    <a:bodyPr/>
                    <a:lstStyle/>
                    <a:p>
                      <a:endParaRPr lang="en-US"/>
                    </a:p>
                  </a:txBody>
                  <a:tcPr/>
                </a:tc>
                <a:tc>
                  <a:txBody>
                    <a:bodyPr/>
                    <a:lstStyle/>
                    <a:p>
                      <a:pPr algn="ctr"/>
                      <a:r>
                        <a:rPr lang="en-US" sz="1600"/>
                        <a:t>Strong Performance</a:t>
                      </a:r>
                    </a:p>
                    <a:p>
                      <a:pPr marL="342900" indent="-342900" algn="ctr">
                        <a:buAutoNum type="arabicPlain" startAt="10"/>
                      </a:pPr>
                      <a:r>
                        <a:rPr lang="en-US" sz="1600"/>
                        <a:t>    9</a:t>
                      </a:r>
                    </a:p>
                  </a:txBody>
                  <a:tcPr/>
                </a:tc>
                <a:tc>
                  <a:txBody>
                    <a:bodyPr/>
                    <a:lstStyle/>
                    <a:p>
                      <a:pPr algn="ctr"/>
                      <a:r>
                        <a:rPr lang="en-US" sz="1600"/>
                        <a:t>Meets</a:t>
                      </a:r>
                      <a:r>
                        <a:rPr lang="en-US" sz="1600" baseline="0"/>
                        <a:t> Expectations</a:t>
                      </a:r>
                    </a:p>
                    <a:p>
                      <a:pPr algn="ctr"/>
                      <a:r>
                        <a:rPr lang="en-US" sz="1600" baseline="0"/>
                        <a:t>8</a:t>
                      </a:r>
                      <a:endParaRPr lang="en-US" sz="1600"/>
                    </a:p>
                  </a:txBody>
                  <a:tcPr/>
                </a:tc>
                <a:tc>
                  <a:txBody>
                    <a:bodyPr/>
                    <a:lstStyle/>
                    <a:p>
                      <a:pPr algn="ctr"/>
                      <a:r>
                        <a:rPr lang="en-US" sz="1600"/>
                        <a:t>Approaches Expectations</a:t>
                      </a:r>
                    </a:p>
                    <a:p>
                      <a:pPr algn="ctr"/>
                      <a:r>
                        <a:rPr lang="en-US" sz="1600"/>
                        <a:t>7</a:t>
                      </a:r>
                    </a:p>
                  </a:txBody>
                  <a:tcPr/>
                </a:tc>
                <a:tc>
                  <a:txBody>
                    <a:bodyPr/>
                    <a:lstStyle/>
                    <a:p>
                      <a:pPr algn="ctr"/>
                      <a:r>
                        <a:rPr lang="en-US" sz="1600"/>
                        <a:t>Minimal Performance</a:t>
                      </a:r>
                    </a:p>
                    <a:p>
                      <a:pPr algn="ctr"/>
                      <a:r>
                        <a:rPr lang="en-US" sz="1600"/>
                        <a:t>6</a:t>
                      </a:r>
                    </a:p>
                  </a:txBody>
                  <a:tcPr/>
                </a:tc>
              </a:tr>
              <a:tr h="370840">
                <a:tc>
                  <a:txBody>
                    <a:bodyPr/>
                    <a:lstStyle/>
                    <a:p>
                      <a:pPr marL="0" marR="0" algn="l">
                        <a:lnSpc>
                          <a:spcPct val="115000"/>
                        </a:lnSpc>
                        <a:spcBef>
                          <a:spcPts val="0"/>
                        </a:spcBef>
                        <a:spcAft>
                          <a:spcPts val="0"/>
                        </a:spcAft>
                      </a:pPr>
                      <a:r>
                        <a:rPr lang="en-US" sz="1600" b="1">
                          <a:latin typeface="+mn-lt"/>
                          <a:ea typeface="Cambria"/>
                          <a:cs typeface="Times New Roman"/>
                        </a:rPr>
                        <a:t>How organized is my writing?</a:t>
                      </a:r>
                      <a:endParaRPr lang="en-US" sz="160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a:latin typeface="+mn-lt"/>
                          <a:ea typeface="Cambria"/>
                          <a:cs typeface="Times New Roman"/>
                        </a:rPr>
                        <a:t>My ideas are presented in an organized manner.  My sentences are varied and interesting and I use transitions to connect my thoughts. </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My ideas are presented in a somewhat logical manner. I have some interesting sentences and use transitions to connect my thoughts. </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My ideas are shared in a random fashion. My sentences follow a predictable pattern.</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My ideas are not presented in a logical manner. I struggle to produce sentences and my thoughts may be incomplete.</a:t>
                      </a:r>
                    </a:p>
                  </a:txBody>
                  <a:tcPr marL="68580" marR="68580" marT="0" marB="0"/>
                </a:tc>
              </a:tr>
              <a:tr h="370840">
                <a:tc>
                  <a:txBody>
                    <a:bodyPr/>
                    <a:lstStyle/>
                    <a:p>
                      <a:pPr marL="0" marR="0" algn="l">
                        <a:lnSpc>
                          <a:spcPct val="115000"/>
                        </a:lnSpc>
                        <a:spcBef>
                          <a:spcPts val="0"/>
                        </a:spcBef>
                        <a:spcAft>
                          <a:spcPts val="0"/>
                        </a:spcAft>
                      </a:pPr>
                      <a:r>
                        <a:rPr lang="en-US" sz="1600" b="1">
                          <a:latin typeface="+mn-lt"/>
                          <a:ea typeface="Cambria"/>
                          <a:cs typeface="Times New Roman"/>
                        </a:rPr>
                        <a:t>How are knowledge and understanding of the target culture represented? </a:t>
                      </a:r>
                      <a:endParaRPr lang="en-US" sz="1600">
                        <a:latin typeface="+mn-lt"/>
                        <a:ea typeface="Cambria"/>
                        <a:cs typeface="Times New Roman"/>
                      </a:endParaRPr>
                    </a:p>
                  </a:txBody>
                  <a:tcPr marL="68580" marR="68580" marT="0" marB="0" anchor="ctr"/>
                </a:tc>
                <a:tc>
                  <a:txBody>
                    <a:bodyPr/>
                    <a:lstStyle/>
                    <a:p>
                      <a:pPr marL="0" marR="0" algn="l">
                        <a:lnSpc>
                          <a:spcPct val="115000"/>
                        </a:lnSpc>
                        <a:spcBef>
                          <a:spcPts val="0"/>
                        </a:spcBef>
                        <a:spcAft>
                          <a:spcPts val="0"/>
                        </a:spcAft>
                      </a:pPr>
                      <a:r>
                        <a:rPr lang="en-US" sz="1600">
                          <a:latin typeface="+mn-lt"/>
                          <a:ea typeface="Cambria"/>
                          <a:cs typeface="Times New Roman"/>
                        </a:rPr>
                        <a:t>Comparisons between target language and American culture are accurately presented.</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Information about the target culture is accurately presented. </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Information about the target culture is presented, but may or may not be accurate.</a:t>
                      </a:r>
                    </a:p>
                  </a:txBody>
                  <a:tcPr marL="68580" marR="68580" marT="0" marB="0"/>
                </a:tc>
                <a:tc>
                  <a:txBody>
                    <a:bodyPr/>
                    <a:lstStyle/>
                    <a:p>
                      <a:pPr marL="0" marR="0" algn="l">
                        <a:lnSpc>
                          <a:spcPct val="115000"/>
                        </a:lnSpc>
                        <a:spcBef>
                          <a:spcPts val="0"/>
                        </a:spcBef>
                        <a:spcAft>
                          <a:spcPts val="0"/>
                        </a:spcAft>
                      </a:pPr>
                      <a:r>
                        <a:rPr lang="en-US" sz="1600">
                          <a:latin typeface="+mn-lt"/>
                          <a:ea typeface="Cambria"/>
                          <a:cs typeface="Times New Roman"/>
                        </a:rPr>
                        <a:t>The information that is shared is primarily from personal point of view. There is little to no mention of the target culture.</a:t>
                      </a:r>
                    </a:p>
                  </a:txBody>
                  <a:tcPr marL="68580" marR="68580" marT="0" marB="0"/>
                </a:tc>
              </a:tr>
            </a:tbl>
          </a:graphicData>
        </a:graphic>
      </p:graphicFrame>
      <p:sp>
        <p:nvSpPr>
          <p:cNvPr id="4" name="Slide Number Placeholder 3"/>
          <p:cNvSpPr>
            <a:spLocks noGrp="1"/>
          </p:cNvSpPr>
          <p:nvPr>
            <p:ph type="sldNum" sz="quarter" idx="12"/>
          </p:nvPr>
        </p:nvSpPr>
        <p:spPr/>
        <p:txBody>
          <a:bodyPr>
            <a:normAutofit/>
          </a:bodyPr>
          <a:lstStyle/>
          <a:p>
            <a:fld id="{74C2F60E-34D8-DD42-93FD-7BD7AE432328}" type="slidenum">
              <a:rPr lang="en-US"/>
              <a:pPr/>
              <a:t>71</a:t>
            </a:fld>
            <a:endParaRPr lang="en-US"/>
          </a:p>
        </p:txBody>
      </p:sp>
    </p:spTree>
    <p:extLst>
      <p:ext uri="{BB962C8B-B14F-4D97-AF65-F5344CB8AC3E}">
        <p14:creationId xmlns:p14="http://schemas.microsoft.com/office/powerpoint/2010/main" val="166100155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anchor="ctr">
            <a:normAutofit/>
          </a:bodyPr>
          <a:lstStyle/>
          <a:p>
            <a:pPr algn="ctr"/>
            <a:r>
              <a:rPr lang="en-US" sz="4400">
                <a:latin typeface="Arial"/>
                <a:cs typeface="Arial"/>
              </a:rPr>
              <a:t>Does it Count? </a:t>
            </a:r>
          </a:p>
        </p:txBody>
      </p:sp>
      <p:pic>
        <p:nvPicPr>
          <p:cNvPr id="5" name="Picture 4" descr="grades.jpg"/>
          <p:cNvPicPr>
            <a:picLocks noChangeAspect="1"/>
          </p:cNvPicPr>
          <p:nvPr/>
        </p:nvPicPr>
        <p:blipFill>
          <a:blip r:embed="rId2"/>
          <a:stretch>
            <a:fillRect/>
          </a:stretch>
        </p:blipFill>
        <p:spPr>
          <a:xfrm>
            <a:off x="2762504" y="2176272"/>
            <a:ext cx="3974592" cy="3767328"/>
          </a:xfrm>
          <a:prstGeom prst="rect">
            <a:avLst/>
          </a:prstGeom>
        </p:spPr>
      </p:pic>
      <p:sp>
        <p:nvSpPr>
          <p:cNvPr id="9" name="Footer Placeholder 8"/>
          <p:cNvSpPr>
            <a:spLocks noGrp="1"/>
          </p:cNvSpPr>
          <p:nvPr>
            <p:ph type="ftr" sz="quarter" idx="11"/>
          </p:nvPr>
        </p:nvSpPr>
        <p:spPr/>
        <p:txBody>
          <a:bodyPr/>
          <a:lstStyle/>
          <a:p>
            <a:r>
              <a:rPr lang="en-US"/>
              <a:t>Laura Terrill</a:t>
            </a:r>
          </a:p>
        </p:txBody>
      </p:sp>
      <p:sp>
        <p:nvSpPr>
          <p:cNvPr id="10" name="Slide Number Placeholder 9"/>
          <p:cNvSpPr>
            <a:spLocks noGrp="1"/>
          </p:cNvSpPr>
          <p:nvPr>
            <p:ph type="sldNum" sz="quarter" idx="12"/>
          </p:nvPr>
        </p:nvSpPr>
        <p:spPr/>
        <p:txBody>
          <a:bodyPr>
            <a:normAutofit/>
          </a:bodyPr>
          <a:lstStyle/>
          <a:p>
            <a:fld id="{74C2F60E-34D8-DD42-93FD-7BD7AE432328}" type="slidenum">
              <a:rPr lang="en-US"/>
              <a:pPr/>
              <a:t>72</a:t>
            </a:fld>
            <a:endParaRPr lang="en-US"/>
          </a:p>
        </p:txBody>
      </p:sp>
    </p:spTree>
    <p:extLst>
      <p:ext uri="{BB962C8B-B14F-4D97-AF65-F5344CB8AC3E}">
        <p14:creationId xmlns:p14="http://schemas.microsoft.com/office/powerpoint/2010/main" val="604579599"/>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579437" y="126671"/>
            <a:ext cx="7886700" cy="1325563"/>
          </a:xfrm>
        </p:spPr>
        <p:txBody>
          <a:bodyPr/>
          <a:lstStyle/>
          <a:p>
            <a:r>
              <a:rPr lang="en-US" sz="3600"/>
              <a:t>Inappropriate Grading Practices</a:t>
            </a:r>
            <a:endParaRPr lang="en-US"/>
          </a:p>
        </p:txBody>
      </p:sp>
      <p:sp>
        <p:nvSpPr>
          <p:cNvPr id="38915" name="Text Box 3"/>
          <p:cNvSpPr txBox="1">
            <a:spLocks noChangeArrowheads="1"/>
          </p:cNvSpPr>
          <p:nvPr/>
        </p:nvSpPr>
        <p:spPr bwMode="auto">
          <a:xfrm>
            <a:off x="609600" y="1185335"/>
            <a:ext cx="8766048" cy="4893647"/>
          </a:xfrm>
          <a:prstGeom prst="rect">
            <a:avLst/>
          </a:prstGeom>
          <a:noFill/>
          <a:ln w="9525">
            <a:noFill/>
            <a:miter lim="800000"/>
            <a:headEnd/>
            <a:tailEnd/>
          </a:ln>
        </p:spPr>
        <p:txBody>
          <a:bodyPr wrap="square">
            <a:prstTxWarp prst="textNoShape">
              <a:avLst/>
            </a:prstTxWarp>
            <a:spAutoFit/>
          </a:bodyPr>
          <a:lstStyle/>
          <a:p>
            <a:pPr marL="227013" indent="-227013">
              <a:buFontTx/>
              <a:buChar char="•"/>
            </a:pPr>
            <a:r>
              <a:rPr lang="en-US" sz="2400"/>
              <a:t>Rating homework and first efforts</a:t>
            </a:r>
          </a:p>
          <a:p>
            <a:pPr marL="227013" indent="-227013">
              <a:buFontTx/>
              <a:buChar char="•"/>
            </a:pPr>
            <a:r>
              <a:rPr lang="en-US" sz="2400"/>
              <a:t>Using averages exclusively</a:t>
            </a:r>
          </a:p>
          <a:p>
            <a:pPr marL="227013" indent="-227013">
              <a:buFontTx/>
              <a:buChar char="•"/>
            </a:pPr>
            <a:r>
              <a:rPr lang="en-US" sz="2400"/>
              <a:t>Using zeros indiscriminately</a:t>
            </a:r>
          </a:p>
          <a:p>
            <a:pPr marL="227013" indent="-227013">
              <a:buFontTx/>
              <a:buChar char="•"/>
            </a:pPr>
            <a:r>
              <a:rPr lang="en-US" sz="2400"/>
              <a:t>Combining attitude and effort with achievement</a:t>
            </a:r>
          </a:p>
          <a:p>
            <a:pPr marL="227013" indent="-227013">
              <a:buFontTx/>
              <a:buChar char="•"/>
            </a:pPr>
            <a:r>
              <a:rPr lang="en-US" sz="2400"/>
              <a:t>Applying severe penalties to late work</a:t>
            </a:r>
          </a:p>
          <a:p>
            <a:pPr marL="227013" indent="-227013">
              <a:buFontTx/>
              <a:buChar char="•"/>
            </a:pPr>
            <a:r>
              <a:rPr lang="en-US" sz="2400"/>
              <a:t>Giving extra credit or bonus marks</a:t>
            </a:r>
          </a:p>
          <a:p>
            <a:pPr marL="227013" indent="-227013">
              <a:buFontTx/>
              <a:buChar char="•"/>
            </a:pPr>
            <a:r>
              <a:rPr lang="en-US" sz="2400"/>
              <a:t>Distinguishing between excused and unexcused absences</a:t>
            </a:r>
          </a:p>
          <a:p>
            <a:pPr marL="227013" indent="-227013">
              <a:buFontTx/>
              <a:buChar char="•"/>
            </a:pPr>
            <a:r>
              <a:rPr lang="en-US" sz="2400"/>
              <a:t>Applying assessment penalties to academic dishonesty</a:t>
            </a:r>
          </a:p>
          <a:p>
            <a:pPr marL="227013" indent="-227013">
              <a:buFontTx/>
              <a:buChar char="•"/>
            </a:pPr>
            <a:r>
              <a:rPr lang="en-US" sz="2400"/>
              <a:t>Not giving special consideration to recent achievement</a:t>
            </a:r>
          </a:p>
          <a:p>
            <a:pPr marL="227013" indent="-227013">
              <a:buFontTx/>
              <a:buChar char="•"/>
            </a:pPr>
            <a:r>
              <a:rPr lang="en-US" sz="2400"/>
              <a:t>Including group scores in individuals grades</a:t>
            </a:r>
          </a:p>
          <a:p>
            <a:pPr marL="227013" indent="-227013">
              <a:buFontTx/>
              <a:buChar char="•"/>
            </a:pPr>
            <a:r>
              <a:rPr lang="en-US" sz="2400"/>
              <a:t>Basing grades on — poor quality assessments, assessment methods, unclear or limited performance standards</a:t>
            </a:r>
          </a:p>
          <a:p>
            <a:pPr marL="227013" indent="-227013">
              <a:buFontTx/>
              <a:buChar char="•"/>
            </a:pPr>
            <a:r>
              <a:rPr lang="en-US" sz="2400"/>
              <a:t>Basing grades on a “lurking” bell curve</a:t>
            </a:r>
          </a:p>
        </p:txBody>
      </p:sp>
      <p:sp>
        <p:nvSpPr>
          <p:cNvPr id="38916" name="Text Box 4"/>
          <p:cNvSpPr txBox="1">
            <a:spLocks noChangeArrowheads="1"/>
          </p:cNvSpPr>
          <p:nvPr/>
        </p:nvSpPr>
        <p:spPr bwMode="auto">
          <a:xfrm>
            <a:off x="3320141" y="6367464"/>
            <a:ext cx="4346318" cy="307777"/>
          </a:xfrm>
          <a:prstGeom prst="rect">
            <a:avLst/>
          </a:prstGeom>
          <a:noFill/>
          <a:ln w="9525">
            <a:noFill/>
            <a:miter lim="800000"/>
            <a:headEnd/>
            <a:tailEnd/>
          </a:ln>
        </p:spPr>
        <p:txBody>
          <a:bodyPr wrap="none">
            <a:prstTxWarp prst="textNoShape">
              <a:avLst/>
            </a:prstTxWarp>
            <a:spAutoFit/>
          </a:bodyPr>
          <a:lstStyle/>
          <a:p>
            <a:r>
              <a:rPr lang="en-US" sz="1400"/>
              <a:t>Adapted from </a:t>
            </a:r>
            <a:r>
              <a:rPr lang="en-US" sz="1400" u="sng"/>
              <a:t>How to Grade for Learning</a:t>
            </a:r>
            <a:r>
              <a:rPr lang="en-US" sz="1400"/>
              <a:t>, Ken O’Connor</a:t>
            </a:r>
          </a:p>
        </p:txBody>
      </p:sp>
      <p:sp>
        <p:nvSpPr>
          <p:cNvPr id="6" name="Footer Placeholder 5"/>
          <p:cNvSpPr>
            <a:spLocks noGrp="1"/>
          </p:cNvSpPr>
          <p:nvPr>
            <p:ph type="ftr" sz="quarter" idx="11"/>
          </p:nvPr>
        </p:nvSpPr>
        <p:spPr>
          <a:xfrm>
            <a:off x="609600" y="6476806"/>
            <a:ext cx="5421083" cy="365125"/>
          </a:xfrm>
        </p:spPr>
        <p:txBody>
          <a:bodyPr/>
          <a:lstStyle/>
          <a:p>
            <a:r>
              <a:rPr lang="en-US">
                <a:solidFill>
                  <a:schemeClr val="tx1"/>
                </a:solidFill>
              </a:rPr>
              <a:t>Laura Terrill</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solidFill>
                  <a:schemeClr val="tx1"/>
                </a:solidFill>
              </a:rPr>
              <a:pPr/>
              <a:t>73</a:t>
            </a:fld>
            <a:endParaRPr lang="en-US">
              <a:solidFill>
                <a:schemeClr val="tx1"/>
              </a:solidFill>
            </a:endParaRPr>
          </a:p>
        </p:txBody>
      </p:sp>
    </p:spTree>
    <p:extLst>
      <p:ext uri="{BB962C8B-B14F-4D97-AF65-F5344CB8AC3E}">
        <p14:creationId xmlns:p14="http://schemas.microsoft.com/office/powerpoint/2010/main" val="2117207531"/>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TextBox 2"/>
          <p:cNvSpPr txBox="1">
            <a:spLocks noChangeArrowheads="1"/>
          </p:cNvSpPr>
          <p:nvPr/>
        </p:nvSpPr>
        <p:spPr bwMode="auto">
          <a:xfrm>
            <a:off x="228600" y="5638800"/>
            <a:ext cx="5118100" cy="738188"/>
          </a:xfrm>
          <a:prstGeom prst="rect">
            <a:avLst/>
          </a:prstGeom>
          <a:noFill/>
          <a:ln w="9525">
            <a:noFill/>
            <a:miter lim="800000"/>
            <a:headEnd/>
            <a:tailEnd/>
          </a:ln>
        </p:spPr>
        <p:txBody>
          <a:bodyPr wrap="none">
            <a:prstTxWarp prst="textNoShape">
              <a:avLst/>
            </a:prstTxWarp>
            <a:spAutoFit/>
          </a:bodyPr>
          <a:lstStyle/>
          <a:p>
            <a:endParaRPr lang="en-US" sz="1400">
              <a:latin typeface="Cambria" pitchFamily="-84" charset="0"/>
              <a:ea typeface="Cambria" pitchFamily="-84" charset="0"/>
              <a:cs typeface="Cambria" pitchFamily="-84" charset="0"/>
            </a:endParaRPr>
          </a:p>
          <a:p>
            <a:r>
              <a:rPr lang="en-US" sz="1400">
                <a:latin typeface="Cambria" pitchFamily="-84" charset="0"/>
                <a:ea typeface="Cambria" pitchFamily="-84" charset="0"/>
                <a:cs typeface="Cambria" pitchFamily="-84" charset="0"/>
                <a:hlinkClick r:id="rId2"/>
              </a:rPr>
              <a:t>http://www.flickr.com/photos/dilaudid/4954719152/sizes/m/</a:t>
            </a:r>
            <a:endParaRPr lang="en-US" sz="1400">
              <a:latin typeface="Cambria" pitchFamily="-84" charset="0"/>
              <a:ea typeface="Cambria" pitchFamily="-84" charset="0"/>
              <a:cs typeface="Cambria" pitchFamily="-84" charset="0"/>
            </a:endParaRPr>
          </a:p>
          <a:p>
            <a:r>
              <a:rPr lang="en-US" sz="1400">
                <a:latin typeface="Cambria" pitchFamily="-84" charset="0"/>
                <a:ea typeface="Cambria" pitchFamily="-84" charset="0"/>
                <a:cs typeface="Cambria" pitchFamily="-84" charset="0"/>
              </a:rPr>
              <a:t>Markus Koljonen – website: http://blackswan.carbonmade.com </a:t>
            </a:r>
          </a:p>
        </p:txBody>
      </p:sp>
      <p:pic>
        <p:nvPicPr>
          <p:cNvPr id="171011" name="Picture 3" descr="4954719152_e06d1ffdb2.jpg"/>
          <p:cNvPicPr>
            <a:picLocks noChangeAspect="1"/>
          </p:cNvPicPr>
          <p:nvPr/>
        </p:nvPicPr>
        <p:blipFill>
          <a:blip r:embed="rId3"/>
          <a:srcRect/>
          <a:stretch>
            <a:fillRect/>
          </a:stretch>
        </p:blipFill>
        <p:spPr bwMode="auto">
          <a:xfrm>
            <a:off x="620713" y="1295400"/>
            <a:ext cx="4333875" cy="4333875"/>
          </a:xfrm>
          <a:prstGeom prst="rect">
            <a:avLst/>
          </a:prstGeom>
          <a:noFill/>
          <a:ln w="9525">
            <a:noFill/>
            <a:miter lim="800000"/>
            <a:headEnd/>
            <a:tailEnd/>
          </a:ln>
        </p:spPr>
      </p:pic>
      <p:sp>
        <p:nvSpPr>
          <p:cNvPr id="171012" name="TextBox 4"/>
          <p:cNvSpPr txBox="1">
            <a:spLocks noChangeArrowheads="1"/>
          </p:cNvSpPr>
          <p:nvPr/>
        </p:nvSpPr>
        <p:spPr bwMode="auto">
          <a:xfrm>
            <a:off x="5562600" y="1905000"/>
            <a:ext cx="3146425" cy="3046413"/>
          </a:xfrm>
          <a:prstGeom prst="rect">
            <a:avLst/>
          </a:prstGeom>
          <a:noFill/>
          <a:ln w="9525">
            <a:noFill/>
            <a:miter lim="800000"/>
            <a:headEnd/>
            <a:tailEnd/>
          </a:ln>
        </p:spPr>
        <p:txBody>
          <a:bodyPr>
            <a:prstTxWarp prst="textNoShape">
              <a:avLst/>
            </a:prstTxWarp>
            <a:spAutoFit/>
          </a:bodyPr>
          <a:lstStyle/>
          <a:p>
            <a:pPr algn="ctr"/>
            <a:r>
              <a:rPr lang="en-US" sz="3200">
                <a:latin typeface="Cambria" pitchFamily="-84" charset="0"/>
                <a:ea typeface="Cambria" pitchFamily="-84" charset="0"/>
                <a:cs typeface="Cambria" pitchFamily="-84" charset="0"/>
              </a:rPr>
              <a:t>What percentage of your grade is allocated </a:t>
            </a:r>
          </a:p>
          <a:p>
            <a:pPr algn="ctr"/>
            <a:r>
              <a:rPr lang="en-US" sz="3200">
                <a:latin typeface="Cambria" pitchFamily="-84" charset="0"/>
                <a:ea typeface="Cambria" pitchFamily="-84" charset="0"/>
                <a:cs typeface="Cambria" pitchFamily="-84" charset="0"/>
              </a:rPr>
              <a:t>to interpersonal (unrehearsed) communication?  </a:t>
            </a: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Slide Number Placeholder 2"/>
          <p:cNvSpPr>
            <a:spLocks noGrp="1"/>
          </p:cNvSpPr>
          <p:nvPr>
            <p:ph type="sldNum" sz="quarter" idx="12"/>
          </p:nvPr>
        </p:nvSpPr>
        <p:spPr/>
        <p:txBody>
          <a:bodyPr/>
          <a:lstStyle/>
          <a:p>
            <a:fld id="{74C2F60E-34D8-DD42-93FD-7BD7AE432328}" type="slidenum">
              <a:rPr lang="en-US"/>
              <a:pPr/>
              <a:t>74</a:t>
            </a:fld>
            <a:endParaRPr lang="en-US"/>
          </a:p>
        </p:txBody>
      </p:sp>
    </p:spTree>
    <p:extLst>
      <p:ext uri="{BB962C8B-B14F-4D97-AF65-F5344CB8AC3E}">
        <p14:creationId xmlns:p14="http://schemas.microsoft.com/office/powerpoint/2010/main" val="133411482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des.jpg"/>
          <p:cNvPicPr>
            <a:picLocks noChangeAspect="1"/>
          </p:cNvPicPr>
          <p:nvPr/>
        </p:nvPicPr>
        <p:blipFill>
          <a:blip r:embed="rId2"/>
          <a:stretch>
            <a:fillRect/>
          </a:stretch>
        </p:blipFill>
        <p:spPr>
          <a:xfrm>
            <a:off x="7099936" y="332343"/>
            <a:ext cx="1572469" cy="1490472"/>
          </a:xfrm>
          <a:prstGeom prst="rect">
            <a:avLst/>
          </a:prstGeom>
        </p:spPr>
      </p:pic>
      <p:sp>
        <p:nvSpPr>
          <p:cNvPr id="6" name="Title 5"/>
          <p:cNvSpPr>
            <a:spLocks noGrp="1"/>
          </p:cNvSpPr>
          <p:nvPr>
            <p:ph type="title"/>
          </p:nvPr>
        </p:nvSpPr>
        <p:spPr>
          <a:xfrm>
            <a:off x="462945" y="14216"/>
            <a:ext cx="8026400" cy="1541462"/>
          </a:xfrm>
        </p:spPr>
        <p:txBody>
          <a:bodyPr>
            <a:normAutofit/>
          </a:bodyPr>
          <a:lstStyle/>
          <a:p>
            <a:r>
              <a:rPr lang="en-US"/>
              <a:t>Standards-based Grading</a:t>
            </a:r>
          </a:p>
        </p:txBody>
      </p:sp>
      <p:graphicFrame>
        <p:nvGraphicFramePr>
          <p:cNvPr id="4" name="Table 3"/>
          <p:cNvGraphicFramePr>
            <a:graphicFrameLocks noGrp="1"/>
          </p:cNvGraphicFramePr>
          <p:nvPr>
            <p:extLst/>
          </p:nvPr>
        </p:nvGraphicFramePr>
        <p:xfrm>
          <a:off x="315510" y="1923702"/>
          <a:ext cx="8392520" cy="3505200"/>
        </p:xfrm>
        <a:graphic>
          <a:graphicData uri="http://schemas.openxmlformats.org/drawingml/2006/table">
            <a:tbl>
              <a:tblPr firstRow="1" bandRow="1">
                <a:tableStyleId>{5C22544A-7EE6-4342-B048-85BDC9FD1C3A}</a:tableStyleId>
              </a:tblPr>
              <a:tblGrid>
                <a:gridCol w="1905081"/>
                <a:gridCol w="1161635"/>
                <a:gridCol w="5325804"/>
              </a:tblGrid>
              <a:tr h="350543">
                <a:tc>
                  <a:txBody>
                    <a:bodyPr/>
                    <a:lstStyle/>
                    <a:p>
                      <a:pPr algn="ctr"/>
                      <a:r>
                        <a:rPr lang="en-US" sz="2000"/>
                        <a:t>Category</a:t>
                      </a:r>
                    </a:p>
                  </a:txBody>
                  <a:tcPr/>
                </a:tc>
                <a:tc>
                  <a:txBody>
                    <a:bodyPr/>
                    <a:lstStyle/>
                    <a:p>
                      <a:pPr algn="ctr"/>
                      <a:r>
                        <a:rPr lang="en-US" sz="2000"/>
                        <a:t>Percent</a:t>
                      </a:r>
                    </a:p>
                  </a:txBody>
                  <a:tcPr/>
                </a:tc>
                <a:tc>
                  <a:txBody>
                    <a:bodyPr/>
                    <a:lstStyle/>
                    <a:p>
                      <a:pPr algn="ctr"/>
                      <a:r>
                        <a:rPr lang="en-US" sz="2000"/>
                        <a:t>Description</a:t>
                      </a:r>
                    </a:p>
                  </a:txBody>
                  <a:tcPr/>
                </a:tc>
              </a:tr>
              <a:tr h="605047">
                <a:tc>
                  <a:txBody>
                    <a:bodyPr/>
                    <a:lstStyle/>
                    <a:p>
                      <a:r>
                        <a:rPr lang="en-US" sz="2000"/>
                        <a:t>Learning</a:t>
                      </a:r>
                      <a:r>
                        <a:rPr lang="en-US" sz="2000" baseline="0"/>
                        <a:t> Checks</a:t>
                      </a:r>
                      <a:endParaRPr lang="en-US" sz="2000"/>
                    </a:p>
                  </a:txBody>
                  <a:tcPr anchor="ctr"/>
                </a:tc>
                <a:tc>
                  <a:txBody>
                    <a:bodyPr/>
                    <a:lstStyle/>
                    <a:p>
                      <a:pPr algn="ctr"/>
                      <a:r>
                        <a:rPr lang="en-US" sz="2000"/>
                        <a:t>10</a:t>
                      </a:r>
                    </a:p>
                  </a:txBody>
                  <a:tcPr anchor="ctr"/>
                </a:tc>
                <a:tc>
                  <a:txBody>
                    <a:bodyPr/>
                    <a:lstStyle/>
                    <a:p>
                      <a:r>
                        <a:rPr lang="en-US" sz="2000"/>
                        <a:t>Achievement - </a:t>
                      </a:r>
                      <a:r>
                        <a:rPr kumimoji="0" lang="en-US" sz="2000" kern="1200">
                          <a:solidFill>
                            <a:schemeClr val="dk1"/>
                          </a:solidFill>
                          <a:latin typeface="+mn-lt"/>
                          <a:ea typeface="+mn-ea"/>
                          <a:cs typeface="+mn-cs"/>
                        </a:rPr>
                        <a:t>homework, participation, in-class work, vocab and grammar quizzes</a:t>
                      </a:r>
                      <a:r>
                        <a:rPr lang="en-US" sz="2000"/>
                        <a:t> </a:t>
                      </a:r>
                    </a:p>
                  </a:txBody>
                  <a:tcPr/>
                </a:tc>
              </a:tr>
              <a:tr h="667496">
                <a:tc>
                  <a:txBody>
                    <a:bodyPr/>
                    <a:lstStyle/>
                    <a:p>
                      <a:r>
                        <a:rPr lang="en-US" sz="2000"/>
                        <a:t>Interpretive</a:t>
                      </a:r>
                    </a:p>
                  </a:txBody>
                  <a:tcPr anchor="ctr"/>
                </a:tc>
                <a:tc>
                  <a:txBody>
                    <a:bodyPr/>
                    <a:lstStyle/>
                    <a:p>
                      <a:pPr algn="ctr"/>
                      <a:r>
                        <a:rPr lang="en-US" sz="2000"/>
                        <a:t>30</a:t>
                      </a:r>
                    </a:p>
                  </a:txBody>
                  <a:tcPr anchor="ctr"/>
                </a:tc>
                <a:tc>
                  <a:txBody>
                    <a:bodyPr/>
                    <a:lstStyle/>
                    <a:p>
                      <a:r>
                        <a:rPr lang="en-US" sz="2000"/>
                        <a:t>Performance -</a:t>
                      </a:r>
                      <a:r>
                        <a:rPr kumimoji="0" lang="en-US" sz="2000" kern="1200">
                          <a:solidFill>
                            <a:schemeClr val="dk1"/>
                          </a:solidFill>
                          <a:latin typeface="+mn-lt"/>
                          <a:ea typeface="+mn-ea"/>
                          <a:cs typeface="+mn-cs"/>
                        </a:rPr>
                        <a:t> reading/listening</a:t>
                      </a:r>
                      <a:r>
                        <a:rPr kumimoji="0" lang="en-US" sz="2000" kern="1200" baseline="0">
                          <a:solidFill>
                            <a:schemeClr val="dk1"/>
                          </a:solidFill>
                          <a:latin typeface="+mn-lt"/>
                          <a:ea typeface="+mn-ea"/>
                          <a:cs typeface="+mn-cs"/>
                        </a:rPr>
                        <a:t> based on</a:t>
                      </a:r>
                      <a:r>
                        <a:rPr kumimoji="0" lang="en-US" sz="2000" kern="1200">
                          <a:solidFill>
                            <a:schemeClr val="dk1"/>
                          </a:solidFill>
                          <a:latin typeface="+mn-lt"/>
                          <a:ea typeface="+mn-ea"/>
                          <a:cs typeface="+mn-cs"/>
                        </a:rPr>
                        <a:t> authentic text that they are seeing or hearing for the first time</a:t>
                      </a:r>
                      <a:r>
                        <a:rPr lang="en-US" sz="2000"/>
                        <a:t> </a:t>
                      </a:r>
                    </a:p>
                  </a:txBody>
                  <a:tcPr/>
                </a:tc>
              </a:tr>
              <a:tr h="605047">
                <a:tc>
                  <a:txBody>
                    <a:bodyPr/>
                    <a:lstStyle/>
                    <a:p>
                      <a:r>
                        <a:rPr lang="en-US" sz="2000"/>
                        <a:t>Interpersonal</a:t>
                      </a:r>
                    </a:p>
                  </a:txBody>
                  <a:tcPr anchor="ctr"/>
                </a:tc>
                <a:tc>
                  <a:txBody>
                    <a:bodyPr/>
                    <a:lstStyle/>
                    <a:p>
                      <a:pPr algn="ctr"/>
                      <a:r>
                        <a:rPr lang="en-US" sz="2000"/>
                        <a:t>30</a:t>
                      </a:r>
                    </a:p>
                  </a:txBody>
                  <a:tcPr anchor="ctr"/>
                </a:tc>
                <a:tc>
                  <a:txBody>
                    <a:bodyPr/>
                    <a:lstStyle/>
                    <a:p>
                      <a:r>
                        <a:rPr lang="en-US" sz="2000"/>
                        <a:t>Performance - </a:t>
                      </a:r>
                      <a:r>
                        <a:rPr kumimoji="0" lang="en-US" sz="2000" kern="1200">
                          <a:solidFill>
                            <a:schemeClr val="dk1"/>
                          </a:solidFill>
                          <a:latin typeface="+mn-lt"/>
                          <a:ea typeface="+mn-ea"/>
                          <a:cs typeface="+mn-cs"/>
                        </a:rPr>
                        <a:t>unrehearsed communication with a partner, teacher is not a partner</a:t>
                      </a:r>
                      <a:r>
                        <a:rPr lang="en-US" sz="2000"/>
                        <a:t> </a:t>
                      </a:r>
                    </a:p>
                  </a:txBody>
                  <a:tcPr/>
                </a:tc>
              </a:tr>
              <a:tr h="674520">
                <a:tc>
                  <a:txBody>
                    <a:bodyPr/>
                    <a:lstStyle/>
                    <a:p>
                      <a:r>
                        <a:rPr lang="en-US" sz="2000"/>
                        <a:t>Presentational</a:t>
                      </a:r>
                    </a:p>
                  </a:txBody>
                  <a:tcPr anchor="ctr"/>
                </a:tc>
                <a:tc>
                  <a:txBody>
                    <a:bodyPr/>
                    <a:lstStyle/>
                    <a:p>
                      <a:pPr algn="ctr"/>
                      <a:r>
                        <a:rPr lang="en-US" sz="2000"/>
                        <a:t>30</a:t>
                      </a: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a:t>Performance - </a:t>
                      </a:r>
                      <a:r>
                        <a:rPr kumimoji="0" lang="en-US" sz="2000" kern="1200">
                          <a:solidFill>
                            <a:schemeClr val="dk1"/>
                          </a:solidFill>
                          <a:latin typeface="+mn-lt"/>
                          <a:ea typeface="+mn-ea"/>
                          <a:cs typeface="+mn-cs"/>
                        </a:rPr>
                        <a:t>rehearsed writing or speaking, ideally for an audience beyond the teacher</a:t>
                      </a:r>
                      <a:endParaRPr lang="en-US" sz="2000"/>
                    </a:p>
                  </a:txBody>
                  <a:tcPr/>
                </a:tc>
              </a:tr>
            </a:tbl>
          </a:graphicData>
        </a:graphic>
      </p:graphicFrame>
      <p:sp>
        <p:nvSpPr>
          <p:cNvPr id="2" name="Footer Placeholder 1"/>
          <p:cNvSpPr>
            <a:spLocks noGrp="1"/>
          </p:cNvSpPr>
          <p:nvPr>
            <p:ph type="ftr" sz="quarter" idx="11"/>
          </p:nvPr>
        </p:nvSpPr>
        <p:spPr/>
        <p:txBody>
          <a:bodyPr/>
          <a:lstStyle/>
          <a:p>
            <a:r>
              <a:rPr lang="en-US" dirty="0" smtClean="0"/>
              <a:t>Laura Terrill</a:t>
            </a:r>
            <a:endParaRPr lang="en-US" dirty="0"/>
          </a:p>
        </p:txBody>
      </p:sp>
      <p:sp>
        <p:nvSpPr>
          <p:cNvPr id="3" name="TextBox 2"/>
          <p:cNvSpPr txBox="1"/>
          <p:nvPr/>
        </p:nvSpPr>
        <p:spPr>
          <a:xfrm>
            <a:off x="654105" y="5729877"/>
            <a:ext cx="7644080" cy="400110"/>
          </a:xfrm>
          <a:prstGeom prst="rect">
            <a:avLst/>
          </a:prstGeom>
          <a:solidFill>
            <a:schemeClr val="accent3">
              <a:lumMod val="40000"/>
              <a:lumOff val="60000"/>
            </a:schemeClr>
          </a:solidFill>
        </p:spPr>
        <p:txBody>
          <a:bodyPr wrap="none" rtlCol="0">
            <a:spAutoFit/>
          </a:bodyPr>
          <a:lstStyle/>
          <a:p>
            <a:r>
              <a:rPr lang="en-US" sz="2000">
                <a:solidFill>
                  <a:schemeClr val="bg1"/>
                </a:solidFill>
              </a:rPr>
              <a:t>Consider retakes on Interpersonal and Presentational “On Demand”. </a:t>
            </a:r>
          </a:p>
        </p:txBody>
      </p:sp>
      <p:sp>
        <p:nvSpPr>
          <p:cNvPr id="7" name="Slide Number Placeholder 6"/>
          <p:cNvSpPr>
            <a:spLocks noGrp="1"/>
          </p:cNvSpPr>
          <p:nvPr>
            <p:ph type="sldNum" sz="quarter" idx="12"/>
          </p:nvPr>
        </p:nvSpPr>
        <p:spPr/>
        <p:txBody>
          <a:bodyPr>
            <a:normAutofit/>
          </a:bodyPr>
          <a:lstStyle/>
          <a:p>
            <a:fld id="{74C2F60E-34D8-DD42-93FD-7BD7AE432328}" type="slidenum">
              <a:rPr lang="en-US"/>
              <a:pPr/>
              <a:t>75</a:t>
            </a:fld>
            <a:endParaRPr lang="en-US"/>
          </a:p>
        </p:txBody>
      </p:sp>
    </p:spTree>
    <p:extLst>
      <p:ext uri="{BB962C8B-B14F-4D97-AF65-F5344CB8AC3E}">
        <p14:creationId xmlns:p14="http://schemas.microsoft.com/office/powerpoint/2010/main" val="97055087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nchor="ctr"/>
          <a:lstStyle/>
          <a:p>
            <a:pPr algn="ctr"/>
            <a:r>
              <a:rPr lang="en-US">
                <a:solidFill>
                  <a:schemeClr val="tx1"/>
                </a:solidFill>
              </a:rPr>
              <a:t>What about discrete point skills?</a:t>
            </a:r>
          </a:p>
        </p:txBody>
      </p:sp>
      <p:sp>
        <p:nvSpPr>
          <p:cNvPr id="3" name="Footer Placeholder 2"/>
          <p:cNvSpPr>
            <a:spLocks noGrp="1"/>
          </p:cNvSpPr>
          <p:nvPr>
            <p:ph type="ftr" sz="quarter" idx="11"/>
          </p:nvPr>
        </p:nvSpPr>
        <p:spPr/>
        <p:txBody>
          <a:bodyPr/>
          <a:lstStyle/>
          <a:p>
            <a:r>
              <a:rPr lang="en-US"/>
              <a:t>Laura Terrill</a:t>
            </a:r>
          </a:p>
        </p:txBody>
      </p:sp>
      <p:pic>
        <p:nvPicPr>
          <p:cNvPr id="5" name="Picture 4" descr="assessment.png"/>
          <p:cNvPicPr>
            <a:picLocks noChangeAspect="1"/>
          </p:cNvPicPr>
          <p:nvPr/>
        </p:nvPicPr>
        <p:blipFill>
          <a:blip r:embed="rId2"/>
          <a:stretch>
            <a:fillRect/>
          </a:stretch>
        </p:blipFill>
        <p:spPr>
          <a:xfrm>
            <a:off x="1272042" y="1198615"/>
            <a:ext cx="6596742" cy="5478264"/>
          </a:xfrm>
          <a:prstGeom prst="rect">
            <a:avLst/>
          </a:prstGeom>
        </p:spPr>
      </p:pic>
      <p:sp>
        <p:nvSpPr>
          <p:cNvPr id="4" name="Slide Number Placeholder 3"/>
          <p:cNvSpPr>
            <a:spLocks noGrp="1"/>
          </p:cNvSpPr>
          <p:nvPr>
            <p:ph type="sldNum" sz="quarter" idx="12"/>
          </p:nvPr>
        </p:nvSpPr>
        <p:spPr/>
        <p:txBody>
          <a:bodyPr>
            <a:normAutofit/>
          </a:bodyPr>
          <a:lstStyle/>
          <a:p>
            <a:fld id="{74C2F60E-34D8-DD42-93FD-7BD7AE432328}" type="slidenum">
              <a:rPr lang="en-US"/>
              <a:pPr/>
              <a:t>76</a:t>
            </a:fld>
            <a:endParaRPr lang="en-US"/>
          </a:p>
        </p:txBody>
      </p:sp>
    </p:spTree>
    <p:extLst>
      <p:ext uri="{BB962C8B-B14F-4D97-AF65-F5344CB8AC3E}">
        <p14:creationId xmlns:p14="http://schemas.microsoft.com/office/powerpoint/2010/main" val="155205775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49" y="15005"/>
            <a:ext cx="5850508" cy="3566160"/>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88" y="3200400"/>
            <a:ext cx="3554148" cy="36576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31706" y="2758205"/>
            <a:ext cx="6220997" cy="4114800"/>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269239" y="3581703"/>
            <a:ext cx="3087343" cy="3291840"/>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32835" y="0"/>
            <a:ext cx="4606519" cy="2743200"/>
          </a:xfrm>
          <a:prstGeom prst="rect">
            <a:avLst/>
          </a:prstGeom>
        </p:spPr>
      </p:pic>
      <p:sp>
        <p:nvSpPr>
          <p:cNvPr id="2" name="TextBox 1"/>
          <p:cNvSpPr txBox="1"/>
          <p:nvPr/>
        </p:nvSpPr>
        <p:spPr>
          <a:xfrm>
            <a:off x="235526" y="193964"/>
            <a:ext cx="3033713"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2000" dirty="0" err="1" smtClean="0"/>
              <a:t>Ils</a:t>
            </a:r>
            <a:r>
              <a:rPr lang="en-US" sz="2000" dirty="0" smtClean="0"/>
              <a:t> </a:t>
            </a:r>
            <a:r>
              <a:rPr lang="en-US" sz="2000" dirty="0" err="1" smtClean="0"/>
              <a:t>vont</a:t>
            </a:r>
            <a:r>
              <a:rPr lang="en-US" sz="2000" dirty="0" smtClean="0"/>
              <a:t> </a:t>
            </a:r>
            <a:r>
              <a:rPr lang="en-US" sz="2000" dirty="0" err="1" smtClean="0"/>
              <a:t>à</a:t>
            </a:r>
            <a:r>
              <a:rPr lang="en-US" sz="2000" dirty="0" smtClean="0"/>
              <a:t> </a:t>
            </a:r>
            <a:r>
              <a:rPr lang="en-US" sz="2000" dirty="0" err="1" smtClean="0"/>
              <a:t>l’école</a:t>
            </a:r>
            <a:r>
              <a:rPr lang="en-US" sz="2000" dirty="0" smtClean="0"/>
              <a:t> ____ et </a:t>
            </a:r>
            <a:r>
              <a:rPr lang="en-US" sz="2000" dirty="0" err="1" smtClean="0"/>
              <a:t>ils</a:t>
            </a:r>
            <a:endParaRPr lang="en-US" sz="2000" dirty="0" smtClean="0"/>
          </a:p>
          <a:p>
            <a:r>
              <a:rPr lang="en-US" sz="2000" dirty="0" err="1" smtClean="0"/>
              <a:t>bravent</a:t>
            </a:r>
            <a:r>
              <a:rPr lang="en-US" sz="2000" dirty="0" smtClean="0"/>
              <a:t> _____.</a:t>
            </a:r>
            <a:endParaRPr lang="en-US" sz="2000" dirty="0"/>
          </a:p>
        </p:txBody>
      </p:sp>
      <p:sp>
        <p:nvSpPr>
          <p:cNvPr id="12" name="TextBox 11"/>
          <p:cNvSpPr txBox="1"/>
          <p:nvPr/>
        </p:nvSpPr>
        <p:spPr>
          <a:xfrm>
            <a:off x="5435204" y="2949044"/>
            <a:ext cx="3033713" cy="707886"/>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en-US" sz="2000" dirty="0" smtClean="0"/>
              <a:t>Elle </a:t>
            </a:r>
            <a:r>
              <a:rPr lang="en-US" sz="2000" dirty="0" err="1" smtClean="0"/>
              <a:t>va</a:t>
            </a:r>
            <a:r>
              <a:rPr lang="en-US" sz="2000" dirty="0" smtClean="0"/>
              <a:t> </a:t>
            </a:r>
            <a:r>
              <a:rPr lang="en-US" sz="2000" dirty="0" err="1" smtClean="0"/>
              <a:t>à</a:t>
            </a:r>
            <a:r>
              <a:rPr lang="en-US" sz="2000" dirty="0" smtClean="0"/>
              <a:t> </a:t>
            </a:r>
            <a:r>
              <a:rPr lang="en-US" sz="2000" dirty="0" err="1" smtClean="0"/>
              <a:t>l’école</a:t>
            </a:r>
            <a:r>
              <a:rPr lang="en-US" sz="2000" dirty="0" smtClean="0"/>
              <a:t> ____ et </a:t>
            </a:r>
            <a:r>
              <a:rPr lang="en-US" sz="2000" dirty="0" err="1" smtClean="0"/>
              <a:t>elle</a:t>
            </a:r>
            <a:endParaRPr lang="en-US" sz="2000" dirty="0" smtClean="0"/>
          </a:p>
          <a:p>
            <a:r>
              <a:rPr lang="en-US" sz="2000" dirty="0" smtClean="0"/>
              <a:t>brave _____.</a:t>
            </a:r>
            <a:endParaRPr lang="en-US" sz="2000" dirty="0"/>
          </a:p>
        </p:txBody>
      </p:sp>
      <p:sp>
        <p:nvSpPr>
          <p:cNvPr id="3" name="Slide Number Placeholder 2"/>
          <p:cNvSpPr>
            <a:spLocks noGrp="1"/>
          </p:cNvSpPr>
          <p:nvPr>
            <p:ph type="sldNum" sz="quarter" idx="12"/>
          </p:nvPr>
        </p:nvSpPr>
        <p:spPr/>
        <p:txBody>
          <a:bodyPr/>
          <a:lstStyle/>
          <a:p>
            <a:fld id="{74C2F60E-34D8-DD42-93FD-7BD7AE432328}" type="slidenum">
              <a:rPr lang="en-US"/>
              <a:pPr/>
              <a:t>77</a:t>
            </a:fld>
            <a:endParaRPr lang="en-US"/>
          </a:p>
        </p:txBody>
      </p:sp>
    </p:spTree>
    <p:extLst>
      <p:ext uri="{BB962C8B-B14F-4D97-AF65-F5344CB8AC3E}">
        <p14:creationId xmlns:p14="http://schemas.microsoft.com/office/powerpoint/2010/main" val="3200835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a:solidFill>
                  <a:schemeClr val="tx1"/>
                </a:solidFill>
              </a:rPr>
              <a:t>Grammar in context</a:t>
            </a:r>
          </a:p>
        </p:txBody>
      </p:sp>
      <p:sp>
        <p:nvSpPr>
          <p:cNvPr id="5" name="Footer Placeholder 4"/>
          <p:cNvSpPr>
            <a:spLocks noGrp="1"/>
          </p:cNvSpPr>
          <p:nvPr>
            <p:ph type="ftr" sz="quarter" idx="11"/>
          </p:nvPr>
        </p:nvSpPr>
        <p:spPr/>
        <p:txBody>
          <a:bodyPr/>
          <a:lstStyle/>
          <a:p>
            <a:r>
              <a:rPr lang="en-US" dirty="0"/>
              <a:t>Laura Terrill</a:t>
            </a:r>
          </a:p>
        </p:txBody>
      </p:sp>
      <p:sp>
        <p:nvSpPr>
          <p:cNvPr id="3" name="Content Placeholder 2"/>
          <p:cNvSpPr>
            <a:spLocks noGrp="1"/>
          </p:cNvSpPr>
          <p:nvPr>
            <p:ph sz="quarter" idx="1"/>
          </p:nvPr>
        </p:nvSpPr>
        <p:spPr/>
        <p:txBody>
          <a:bodyPr>
            <a:noAutofit/>
          </a:bodyPr>
          <a:lstStyle/>
          <a:p>
            <a:pPr marL="0">
              <a:spcBef>
                <a:spcPts val="0"/>
              </a:spcBef>
              <a:buNone/>
            </a:pPr>
            <a:r>
              <a:rPr lang="en-US" sz="2400" dirty="0"/>
              <a:t>You’ve been asked how children around the world go to school. How would you answer the </a:t>
            </a:r>
            <a:r>
              <a:rPr lang="en-US" sz="2400" dirty="0" smtClean="0"/>
              <a:t>question</a:t>
            </a:r>
            <a:r>
              <a:rPr lang="en-US" sz="2400" dirty="0"/>
              <a:t>?</a:t>
            </a:r>
            <a:endParaRPr lang="en-US" dirty="0"/>
          </a:p>
          <a:p>
            <a:pPr marL="662940" lvl="1" indent="-342900">
              <a:spcBef>
                <a:spcPts val="1200"/>
              </a:spcBef>
              <a:spcAft>
                <a:spcPts val="600"/>
              </a:spcAft>
              <a:buFont typeface="+mj-lt"/>
              <a:buAutoNum type="arabicPeriod"/>
            </a:pPr>
            <a:r>
              <a:rPr lang="en-US" sz="2000" dirty="0"/>
              <a:t>Comment les enfants ________ à l’école?</a:t>
            </a:r>
          </a:p>
          <a:p>
            <a:pPr marL="662940" lvl="1" indent="-342900">
              <a:spcBef>
                <a:spcPts val="0"/>
              </a:spcBef>
              <a:spcAft>
                <a:spcPts val="600"/>
              </a:spcAft>
              <a:buFont typeface="+mj-lt"/>
              <a:buAutoNum type="arabicPeriod"/>
            </a:pPr>
            <a:r>
              <a:rPr lang="en-US" sz="2000" dirty="0"/>
              <a:t>Moi, je ________ souvent à l’école en bus mais quelquefois mes amis et moi ___________ en voiture. </a:t>
            </a:r>
          </a:p>
          <a:p>
            <a:pPr marL="662940" lvl="1" indent="-342900">
              <a:spcBef>
                <a:spcPts val="0"/>
              </a:spcBef>
              <a:spcAft>
                <a:spcPts val="600"/>
              </a:spcAft>
              <a:buFont typeface="+mj-lt"/>
              <a:buAutoNum type="arabicPeriod"/>
            </a:pPr>
            <a:r>
              <a:rPr lang="en-US" sz="2000" dirty="0"/>
              <a:t>Les enfants à Abidjan _________ à pied.</a:t>
            </a:r>
          </a:p>
          <a:p>
            <a:pPr marL="662940" lvl="1" indent="-342900">
              <a:spcBef>
                <a:spcPts val="0"/>
              </a:spcBef>
              <a:spcAft>
                <a:spcPts val="600"/>
              </a:spcAft>
              <a:buFont typeface="+mj-lt"/>
              <a:buAutoNum type="arabicPeriod"/>
            </a:pPr>
            <a:r>
              <a:rPr lang="en-US" sz="2000" dirty="0"/>
              <a:t>Au Sudan, Marie y __________ à cheval. </a:t>
            </a:r>
          </a:p>
          <a:p>
            <a:pPr marL="662940" lvl="1" indent="-342900">
              <a:spcBef>
                <a:spcPts val="0"/>
              </a:spcBef>
              <a:spcAft>
                <a:spcPts val="600"/>
              </a:spcAft>
              <a:buFont typeface="+mj-lt"/>
              <a:buAutoNum type="arabicPeriod"/>
            </a:pPr>
            <a:r>
              <a:rPr lang="en-US" sz="2000" dirty="0"/>
              <a:t>Anne et </a:t>
            </a:r>
            <a:r>
              <a:rPr lang="en-US" sz="2000" dirty="0" err="1"/>
              <a:t>moi</a:t>
            </a:r>
            <a:r>
              <a:rPr lang="en-US" sz="2000" dirty="0"/>
              <a:t> habitons près d’un fleuve et nous y________________  en bateau</a:t>
            </a:r>
            <a:r>
              <a:rPr lang="en-US" sz="2000" dirty="0" smtClean="0"/>
              <a:t>..</a:t>
            </a:r>
            <a:endParaRPr lang="en-US" sz="2000" b="1" dirty="0"/>
          </a:p>
          <a:p>
            <a:pPr marL="662940" lvl="1" indent="-342900">
              <a:spcBef>
                <a:spcPts val="0"/>
              </a:spcBef>
              <a:spcAft>
                <a:spcPts val="600"/>
              </a:spcAft>
              <a:buFont typeface="+mj-lt"/>
              <a:buAutoNum type="arabicPeriod"/>
            </a:pPr>
            <a:r>
              <a:rPr lang="en-US" sz="2000" dirty="0" smtClean="0"/>
              <a:t>Et </a:t>
            </a:r>
            <a:r>
              <a:rPr lang="en-US" sz="2000" dirty="0" err="1"/>
              <a:t>toi</a:t>
            </a:r>
            <a:r>
              <a:rPr lang="en-US" sz="2000" dirty="0"/>
              <a:t>, comment </a:t>
            </a:r>
            <a:r>
              <a:rPr lang="en-US" sz="2000" dirty="0" err="1"/>
              <a:t>tu</a:t>
            </a:r>
            <a:r>
              <a:rPr lang="en-US" sz="2000" dirty="0"/>
              <a:t> _______ à l’école?</a:t>
            </a:r>
          </a:p>
          <a:p>
            <a:pPr marL="457200" indent="-457200">
              <a:buAutoNum type="arabicPeriod" startAt="84"/>
            </a:pPr>
            <a:endParaRPr lang="en-US" dirty="0"/>
          </a:p>
          <a:p>
            <a:endParaRPr lang="en-US" dirty="0"/>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78</a:t>
            </a:fld>
            <a:endParaRPr lang="en-US"/>
          </a:p>
        </p:txBody>
      </p:sp>
    </p:spTree>
    <p:extLst>
      <p:ext uri="{BB962C8B-B14F-4D97-AF65-F5344CB8AC3E}">
        <p14:creationId xmlns:p14="http://schemas.microsoft.com/office/powerpoint/2010/main" val="1093577963"/>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a:solidFill>
                  <a:schemeClr val="tx1"/>
                </a:solidFill>
              </a:rPr>
              <a:t>Grammar in context</a:t>
            </a:r>
          </a:p>
        </p:txBody>
      </p:sp>
      <p:sp>
        <p:nvSpPr>
          <p:cNvPr id="3" name="Content Placeholder 2"/>
          <p:cNvSpPr>
            <a:spLocks noGrp="1"/>
          </p:cNvSpPr>
          <p:nvPr>
            <p:ph idx="1"/>
          </p:nvPr>
        </p:nvSpPr>
        <p:spPr>
          <a:xfrm>
            <a:off x="549274" y="1600200"/>
            <a:ext cx="8339231" cy="4675467"/>
          </a:xfrm>
        </p:spPr>
        <p:txBody>
          <a:bodyPr>
            <a:normAutofit fontScale="40000" lnSpcReduction="20000"/>
          </a:bodyPr>
          <a:lstStyle/>
          <a:p>
            <a:pPr marL="0" indent="0">
              <a:spcBef>
                <a:spcPts val="0"/>
              </a:spcBef>
              <a:buNone/>
            </a:pPr>
            <a:r>
              <a:rPr lang="en-US" sz="6000"/>
              <a:t>Your friend has sent you a postcard describing his visit to Paris. You are trying to figure out what he did when. Complete each of his sentences with the correct form of the verb “visiter”. </a:t>
            </a:r>
          </a:p>
          <a:p>
            <a:pPr marL="0" indent="0">
              <a:spcBef>
                <a:spcPts val="0"/>
              </a:spcBef>
              <a:buNone/>
            </a:pPr>
            <a:r>
              <a:rPr lang="en-US" sz="4364"/>
              <a:t> </a:t>
            </a:r>
          </a:p>
          <a:p>
            <a:pPr marL="0" indent="0">
              <a:spcBef>
                <a:spcPts val="0"/>
              </a:spcBef>
              <a:buNone/>
            </a:pPr>
            <a:r>
              <a:rPr lang="en-US" sz="4364"/>
              <a:t>	</a:t>
            </a:r>
          </a:p>
          <a:p>
            <a:pPr marL="320040" lvl="1" indent="0">
              <a:spcBef>
                <a:spcPts val="600"/>
              </a:spcBef>
              <a:buNone/>
            </a:pPr>
            <a:r>
              <a:rPr lang="en-US" sz="5100"/>
              <a:t>Me voilà à Paris!  Ce matin, j’ai déjà ______le Louvre, un très grand </a:t>
            </a:r>
          </a:p>
          <a:p>
            <a:pPr marL="320040" lvl="1" indent="0">
              <a:spcBef>
                <a:spcPts val="600"/>
              </a:spcBef>
              <a:buNone/>
            </a:pPr>
            <a:r>
              <a:rPr lang="en-US" sz="5100"/>
              <a:t>musée. Maintenant je</a:t>
            </a:r>
            <a:r>
              <a:rPr lang="en-US" sz="5100" b="1"/>
              <a:t> </a:t>
            </a:r>
            <a:r>
              <a:rPr lang="en-US" sz="5100"/>
              <a:t>_______</a:t>
            </a:r>
            <a:r>
              <a:rPr lang="en-US" sz="5100" b="1"/>
              <a:t> </a:t>
            </a:r>
            <a:r>
              <a:rPr lang="en-US" sz="5100"/>
              <a:t>la Tour Eiffel d’où j’écris cette carte </a:t>
            </a:r>
          </a:p>
          <a:p>
            <a:pPr marL="320040" lvl="1" indent="0">
              <a:spcBef>
                <a:spcPts val="600"/>
              </a:spcBef>
              <a:buNone/>
            </a:pPr>
            <a:r>
              <a:rPr lang="en-US" sz="5100"/>
              <a:t>postale. Et ce soir je vais</a:t>
            </a:r>
            <a:r>
              <a:rPr lang="en-US" sz="5100" b="1"/>
              <a:t> </a:t>
            </a:r>
            <a:r>
              <a:rPr lang="en-US" sz="5100"/>
              <a:t>________Montmartre.  Et toi, quand </a:t>
            </a:r>
          </a:p>
          <a:p>
            <a:pPr marL="320040" lvl="1" indent="0">
              <a:spcBef>
                <a:spcPts val="600"/>
              </a:spcBef>
              <a:buNone/>
            </a:pPr>
            <a:r>
              <a:rPr lang="en-US" sz="5100"/>
              <a:t>tu es allé à Paris, qu’est-ce que tu as ________?  </a:t>
            </a:r>
          </a:p>
          <a:p>
            <a:pPr marL="0" indent="0">
              <a:spcBef>
                <a:spcPts val="600"/>
              </a:spcBef>
              <a:buNone/>
            </a:pPr>
            <a:endParaRPr lang="en-US" sz="3200"/>
          </a:p>
          <a:p>
            <a:pPr marL="0" indent="0">
              <a:spcBef>
                <a:spcPts val="600"/>
              </a:spcBef>
              <a:buNone/>
            </a:pPr>
            <a:r>
              <a:rPr lang="en-US" sz="5000" i="1"/>
              <a:t>Here I am in Paris. This morning I already visited the Louvre, a very large museum. Now, I  am visiting the Eifel Tower where I am writing this postcard. And tonight I am going to visit Montmartre. And you, when you went to Paris, what did you visit?</a:t>
            </a:r>
          </a:p>
          <a:p>
            <a:endParaRPr lang="en-US" sz="5000"/>
          </a:p>
        </p:txBody>
      </p:sp>
      <p:sp>
        <p:nvSpPr>
          <p:cNvPr id="5" name="Footer Placeholder 4"/>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149363F6-B1C1-324A-8BBC-AD6B5FE01B8A}" type="slidenum">
              <a:rPr lang="en-US"/>
              <a:pPr/>
              <a:t>79</a:t>
            </a:fld>
            <a:endParaRPr lang="en-US"/>
          </a:p>
        </p:txBody>
      </p:sp>
    </p:spTree>
    <p:extLst>
      <p:ext uri="{BB962C8B-B14F-4D97-AF65-F5344CB8AC3E}">
        <p14:creationId xmlns:p14="http://schemas.microsoft.com/office/powerpoint/2010/main" val="8914833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Lesson Design</a:t>
            </a:r>
          </a:p>
        </p:txBody>
      </p:sp>
      <p:sp>
        <p:nvSpPr>
          <p:cNvPr id="3" name="Footer Placeholder 2"/>
          <p:cNvSpPr>
            <a:spLocks noGrp="1"/>
          </p:cNvSpPr>
          <p:nvPr>
            <p:ph type="ftr" sz="quarter" idx="11"/>
          </p:nvPr>
        </p:nvSpPr>
        <p:spPr/>
        <p:txBody>
          <a:bodyPr/>
          <a:lstStyle/>
          <a:p>
            <a:r>
              <a:rPr lang="en-US" smtClean="0"/>
              <a:t>Laura Terrill</a:t>
            </a:r>
            <a:endParaRPr lang="en-US"/>
          </a:p>
        </p:txBody>
      </p:sp>
      <p:pic>
        <p:nvPicPr>
          <p:cNvPr id="6" name="Picture 5" descr="aTexrzyT4.jpeg"/>
          <p:cNvPicPr>
            <a:picLocks noChangeAspect="1"/>
          </p:cNvPicPr>
          <p:nvPr/>
        </p:nvPicPr>
        <p:blipFill>
          <a:blip r:embed="rId2"/>
          <a:stretch>
            <a:fillRect/>
          </a:stretch>
        </p:blipFill>
        <p:spPr>
          <a:xfrm>
            <a:off x="2155731" y="1431176"/>
            <a:ext cx="4969499" cy="4969499"/>
          </a:xfrm>
          <a:prstGeom prst="rect">
            <a:avLst/>
          </a:prstGeom>
        </p:spPr>
      </p:pic>
      <p:sp>
        <p:nvSpPr>
          <p:cNvPr id="10" name="Cloud Callout 9"/>
          <p:cNvSpPr/>
          <p:nvPr/>
        </p:nvSpPr>
        <p:spPr>
          <a:xfrm>
            <a:off x="6457950" y="1731258"/>
            <a:ext cx="2479573" cy="1289118"/>
          </a:xfrm>
          <a:prstGeom prst="cloudCallout">
            <a:avLst>
              <a:gd name="adj1" fmla="val -109090"/>
              <a:gd name="adj2" fmla="val 71963"/>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chemeClr val="bg1"/>
                </a:solidFill>
              </a:rPr>
              <a:t>Elicit Performance</a:t>
            </a:r>
          </a:p>
        </p:txBody>
      </p:sp>
      <p:sp>
        <p:nvSpPr>
          <p:cNvPr id="11" name="Cloud Callout 10"/>
          <p:cNvSpPr/>
          <p:nvPr/>
        </p:nvSpPr>
        <p:spPr>
          <a:xfrm>
            <a:off x="6896880" y="4538653"/>
            <a:ext cx="2247120" cy="1496897"/>
          </a:xfrm>
          <a:prstGeom prst="cloudCallout">
            <a:avLst>
              <a:gd name="adj1" fmla="val -157650"/>
              <a:gd name="adj2" fmla="val -64333"/>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a:solidFill>
                  <a:schemeClr val="bg1"/>
                </a:solidFill>
              </a:rPr>
              <a:t>Provide Feedback</a:t>
            </a:r>
          </a:p>
        </p:txBody>
      </p:sp>
      <p:sp>
        <p:nvSpPr>
          <p:cNvPr id="12" name="Cloud Callout 11"/>
          <p:cNvSpPr/>
          <p:nvPr/>
        </p:nvSpPr>
        <p:spPr>
          <a:xfrm>
            <a:off x="-47894" y="1924756"/>
            <a:ext cx="3054235" cy="1261698"/>
          </a:xfrm>
          <a:prstGeom prst="cloudCallout">
            <a:avLst>
              <a:gd name="adj1" fmla="val 123176"/>
              <a:gd name="adj2" fmla="val 57889"/>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a:solidFill>
                  <a:schemeClr val="bg1"/>
                </a:solidFill>
              </a:rPr>
              <a:t>Gain </a:t>
            </a:r>
            <a:r>
              <a:rPr lang="en-US" sz="2000">
                <a:solidFill>
                  <a:schemeClr val="bg1"/>
                </a:solidFill>
              </a:rPr>
              <a:t>Attention/</a:t>
            </a:r>
          </a:p>
          <a:p>
            <a:pPr algn="ctr"/>
            <a:r>
              <a:rPr lang="en-US" sz="2000">
                <a:solidFill>
                  <a:schemeClr val="bg1"/>
                </a:solidFill>
              </a:rPr>
              <a:t>Provide </a:t>
            </a:r>
            <a:r>
              <a:rPr lang="en-US" sz="2000" dirty="0">
                <a:solidFill>
                  <a:schemeClr val="bg1"/>
                </a:solidFill>
              </a:rPr>
              <a:t>Input</a:t>
            </a:r>
          </a:p>
        </p:txBody>
      </p:sp>
      <p:sp>
        <p:nvSpPr>
          <p:cNvPr id="13" name="Cloud Callout 12"/>
          <p:cNvSpPr/>
          <p:nvPr/>
        </p:nvSpPr>
        <p:spPr>
          <a:xfrm>
            <a:off x="0" y="4129898"/>
            <a:ext cx="2566219" cy="1518734"/>
          </a:xfrm>
          <a:prstGeom prst="cloudCallout">
            <a:avLst>
              <a:gd name="adj1" fmla="val 147749"/>
              <a:gd name="adj2" fmla="val -38408"/>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a:solidFill>
                  <a:schemeClr val="bg1"/>
                </a:solidFill>
              </a:rPr>
              <a:t>Assess</a:t>
            </a:r>
          </a:p>
          <a:p>
            <a:pPr algn="ctr"/>
            <a:r>
              <a:rPr lang="en-US" sz="2000">
                <a:solidFill>
                  <a:schemeClr val="bg1"/>
                </a:solidFill>
              </a:rPr>
              <a:t>Performance</a:t>
            </a:r>
          </a:p>
        </p:txBody>
      </p:sp>
      <p:sp>
        <p:nvSpPr>
          <p:cNvPr id="14" name="Circular Arrow 13"/>
          <p:cNvSpPr/>
          <p:nvPr/>
        </p:nvSpPr>
        <p:spPr>
          <a:xfrm>
            <a:off x="3767812" y="1829483"/>
            <a:ext cx="1516986" cy="733806"/>
          </a:xfrm>
          <a:prstGeom prst="circularArrow">
            <a:avLst/>
          </a:prstGeom>
          <a:solidFill>
            <a:schemeClr val="tx2">
              <a:lumMod val="75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350">
              <a:solidFill>
                <a:schemeClr val="tx1"/>
              </a:solidFill>
            </a:endParaRPr>
          </a:p>
        </p:txBody>
      </p:sp>
      <p:sp>
        <p:nvSpPr>
          <p:cNvPr id="15" name="Circular Arrow 14"/>
          <p:cNvSpPr/>
          <p:nvPr/>
        </p:nvSpPr>
        <p:spPr>
          <a:xfrm rot="4800425">
            <a:off x="7209093" y="3337991"/>
            <a:ext cx="733806" cy="733806"/>
          </a:xfrm>
          <a:prstGeom prst="circularArrow">
            <a:avLst/>
          </a:prstGeom>
          <a:solidFill>
            <a:schemeClr val="tx2">
              <a:lumMod val="75000"/>
            </a:schemeClr>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350">
              <a:solidFill>
                <a:schemeClr val="tx1"/>
              </a:solidFill>
            </a:endParaRPr>
          </a:p>
        </p:txBody>
      </p:sp>
      <p:sp>
        <p:nvSpPr>
          <p:cNvPr id="16" name="Circular Arrow 15"/>
          <p:cNvSpPr/>
          <p:nvPr/>
        </p:nvSpPr>
        <p:spPr>
          <a:xfrm rot="10800000">
            <a:off x="3729195" y="5120432"/>
            <a:ext cx="1594222" cy="655232"/>
          </a:xfrm>
          <a:prstGeom prst="circularArrow">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350">
              <a:solidFill>
                <a:schemeClr val="tx1"/>
              </a:solidFill>
            </a:endParaRPr>
          </a:p>
        </p:txBody>
      </p:sp>
      <p:sp>
        <p:nvSpPr>
          <p:cNvPr id="17" name="Circular Arrow 16"/>
          <p:cNvSpPr/>
          <p:nvPr/>
        </p:nvSpPr>
        <p:spPr>
          <a:xfrm rot="15755759">
            <a:off x="1377703" y="3351870"/>
            <a:ext cx="733806" cy="733806"/>
          </a:xfrm>
          <a:prstGeom prst="circularArrow">
            <a:avLst/>
          </a:prstGeom>
          <a:solidFill>
            <a:srgbClr val="00B0F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350">
              <a:solidFill>
                <a:schemeClr val="tx1"/>
              </a:solidFill>
            </a:endParaRPr>
          </a:p>
        </p:txBody>
      </p:sp>
    </p:spTree>
    <p:extLst>
      <p:ext uri="{BB962C8B-B14F-4D97-AF65-F5344CB8AC3E}">
        <p14:creationId xmlns:p14="http://schemas.microsoft.com/office/powerpoint/2010/main" val="1633029455"/>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Vocabulary “Quizzes”</a:t>
            </a:r>
          </a:p>
        </p:txBody>
      </p:sp>
      <p:sp>
        <p:nvSpPr>
          <p:cNvPr id="3" name="Footer Placeholder 2"/>
          <p:cNvSpPr>
            <a:spLocks noGrp="1"/>
          </p:cNvSpPr>
          <p:nvPr>
            <p:ph type="ftr" sz="quarter" idx="11"/>
          </p:nvPr>
        </p:nvSpPr>
        <p:spPr/>
        <p:txBody>
          <a:bodyPr/>
          <a:lstStyle/>
          <a:p>
            <a:r>
              <a:rPr lang="en-US"/>
              <a:t>Laura Terrill</a:t>
            </a:r>
          </a:p>
        </p:txBody>
      </p:sp>
      <p:sp>
        <p:nvSpPr>
          <p:cNvPr id="4" name="Slide Number Placeholder 3"/>
          <p:cNvSpPr>
            <a:spLocks noGrp="1"/>
          </p:cNvSpPr>
          <p:nvPr>
            <p:ph type="sldNum" sz="quarter" idx="12"/>
          </p:nvPr>
        </p:nvSpPr>
        <p:spPr/>
        <p:txBody>
          <a:bodyPr>
            <a:normAutofit/>
          </a:bodyPr>
          <a:lstStyle/>
          <a:p>
            <a:fld id="{74C2F60E-34D8-DD42-93FD-7BD7AE432328}" type="slidenum">
              <a:rPr lang="en-US"/>
              <a:pPr/>
              <a:t>80</a:t>
            </a:fld>
            <a:endParaRPr lang="en-US"/>
          </a:p>
        </p:txBody>
      </p:sp>
      <p:sp>
        <p:nvSpPr>
          <p:cNvPr id="5" name="Content Placeholder 4"/>
          <p:cNvSpPr>
            <a:spLocks noGrp="1"/>
          </p:cNvSpPr>
          <p:nvPr>
            <p:ph sz="quarter" idx="1"/>
          </p:nvPr>
        </p:nvSpPr>
        <p:spPr/>
        <p:txBody>
          <a:bodyPr>
            <a:noAutofit/>
          </a:bodyPr>
          <a:lstStyle/>
          <a:p>
            <a:pPr marL="274320" indent="-274320">
              <a:spcBef>
                <a:spcPts val="0"/>
              </a:spcBef>
            </a:pPr>
            <a:r>
              <a:rPr lang="en-US" sz="2400"/>
              <a:t>Create a sense of personal challenge. </a:t>
            </a:r>
          </a:p>
          <a:p>
            <a:pPr marL="274320" indent="-274320">
              <a:spcBef>
                <a:spcPts val="0"/>
              </a:spcBef>
            </a:pPr>
            <a:r>
              <a:rPr lang="en-US" sz="2400"/>
              <a:t>Give students a prompt and (2) minutes to write as many words as they can. Let them self-correct and compare their results with others if they want to. It’s a personal competition, not one that someone would win. </a:t>
            </a:r>
          </a:p>
          <a:p>
            <a:pPr marL="274320" indent="-274320">
              <a:spcBef>
                <a:spcPts val="0"/>
              </a:spcBef>
            </a:pPr>
            <a:r>
              <a:rPr lang="en-US" sz="2400"/>
              <a:t>Two days later, give the same prompt and repeat the scoring process. They check their own work. Their personal goal is to improve their own performance. </a:t>
            </a:r>
          </a:p>
          <a:p>
            <a:pPr marL="0" indent="0">
              <a:buNone/>
            </a:pPr>
            <a:r>
              <a:rPr lang="en-US" sz="2400"/>
              <a:t>Sample prompts</a:t>
            </a:r>
          </a:p>
          <a:p>
            <a:pPr marL="274320" indent="-274320">
              <a:spcBef>
                <a:spcPts val="0"/>
              </a:spcBef>
              <a:buFont typeface="+mj-lt"/>
              <a:buAutoNum type="arabicPeriod"/>
            </a:pPr>
            <a:r>
              <a:rPr lang="en-US" sz="2400"/>
              <a:t>List school supplies that are likely to be found in a typical American backpack. </a:t>
            </a:r>
          </a:p>
          <a:p>
            <a:pPr marL="274320" indent="-274320">
              <a:spcBef>
                <a:spcPts val="0"/>
              </a:spcBef>
              <a:buFont typeface="+mj-lt"/>
              <a:buAutoNum type="arabicPeriod"/>
            </a:pPr>
            <a:r>
              <a:rPr lang="en-US" sz="2400"/>
              <a:t>Name classes you really like and give reasons. </a:t>
            </a:r>
          </a:p>
          <a:p>
            <a:pPr marL="274320" indent="-274320">
              <a:spcBef>
                <a:spcPts val="0"/>
              </a:spcBef>
              <a:buFont typeface="+mj-lt"/>
              <a:buAutoNum type="arabicPeriod"/>
            </a:pPr>
            <a:r>
              <a:rPr lang="en-US" sz="2400"/>
              <a:t>Name classes that are not your favorites and give reasons. </a:t>
            </a:r>
          </a:p>
          <a:p>
            <a:pPr marL="274320" indent="-274320">
              <a:buNone/>
            </a:pPr>
            <a:r>
              <a:rPr lang="en-US" sz="2000"/>
              <a:t> </a:t>
            </a:r>
          </a:p>
          <a:p>
            <a:pPr marL="0" indent="0">
              <a:buNone/>
            </a:pPr>
            <a:endParaRPr lang="en-US" sz="2000"/>
          </a:p>
        </p:txBody>
      </p:sp>
    </p:spTree>
    <p:extLst>
      <p:ext uri="{BB962C8B-B14F-4D97-AF65-F5344CB8AC3E}">
        <p14:creationId xmlns:p14="http://schemas.microsoft.com/office/powerpoint/2010/main" val="167510436"/>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a:solidFill>
                  <a:schemeClr val="tx1"/>
                </a:solidFill>
              </a:rPr>
              <a:t>Vocabulary in Context</a:t>
            </a:r>
          </a:p>
        </p:txBody>
      </p:sp>
      <p:sp>
        <p:nvSpPr>
          <p:cNvPr id="3" name="Content Placeholder 2"/>
          <p:cNvSpPr>
            <a:spLocks noGrp="1"/>
          </p:cNvSpPr>
          <p:nvPr>
            <p:ph idx="1"/>
          </p:nvPr>
        </p:nvSpPr>
        <p:spPr>
          <a:xfrm>
            <a:off x="840000" y="1825625"/>
            <a:ext cx="7675350" cy="3406775"/>
          </a:xfrm>
        </p:spPr>
        <p:txBody>
          <a:bodyPr>
            <a:normAutofit/>
          </a:bodyPr>
          <a:lstStyle/>
          <a:p>
            <a:pPr marL="0" indent="0">
              <a:buNone/>
            </a:pPr>
            <a:endParaRPr lang="en-US">
              <a:solidFill>
                <a:schemeClr val="tx1"/>
              </a:solidFill>
            </a:endParaRPr>
          </a:p>
          <a:p>
            <a:pPr marL="0" indent="0">
              <a:buNone/>
            </a:pPr>
            <a:r>
              <a:rPr lang="en-US">
                <a:solidFill>
                  <a:schemeClr val="tx1"/>
                </a:solidFill>
              </a:rPr>
              <a:t>It’s difficult for me to decide where to go on _________. I really love the _______ because I like to swim. But, I also enjoy the being in ________ where I can walk and hike. The most important thing is to be able to relax and spend time with family or friends. _______ are often too busy because there is so much to see like museums and monuments. Of course,  it’s an _________ to try new food in different restaurants. </a:t>
            </a:r>
          </a:p>
        </p:txBody>
      </p:sp>
      <p:sp>
        <p:nvSpPr>
          <p:cNvPr id="4" name="Footer Placeholder 3"/>
          <p:cNvSpPr>
            <a:spLocks noGrp="1"/>
          </p:cNvSpPr>
          <p:nvPr>
            <p:ph type="ftr" sz="quarter" idx="11"/>
          </p:nvPr>
        </p:nvSpPr>
        <p:spPr/>
        <p:txBody>
          <a:bodyPr/>
          <a:lstStyle/>
          <a:p>
            <a:r>
              <a:rPr lang="en-US"/>
              <a:t>Laura Terrill</a:t>
            </a:r>
          </a:p>
        </p:txBody>
      </p:sp>
      <p:sp>
        <p:nvSpPr>
          <p:cNvPr id="5" name="Slide Number Placeholder 4"/>
          <p:cNvSpPr>
            <a:spLocks noGrp="1"/>
          </p:cNvSpPr>
          <p:nvPr>
            <p:ph type="sldNum" sz="quarter" idx="12"/>
          </p:nvPr>
        </p:nvSpPr>
        <p:spPr/>
        <p:txBody>
          <a:bodyPr>
            <a:normAutofit/>
          </a:bodyPr>
          <a:lstStyle/>
          <a:p>
            <a:fld id="{149363F6-B1C1-324A-8BBC-AD6B5FE01B8A}" type="slidenum">
              <a:rPr lang="en-US"/>
              <a:pPr/>
              <a:t>81</a:t>
            </a:fld>
            <a:endParaRPr lang="en-US"/>
          </a:p>
        </p:txBody>
      </p:sp>
      <p:sp>
        <p:nvSpPr>
          <p:cNvPr id="6" name="TextBox 5"/>
          <p:cNvSpPr txBox="1"/>
          <p:nvPr/>
        </p:nvSpPr>
        <p:spPr>
          <a:xfrm>
            <a:off x="1015454" y="5533379"/>
            <a:ext cx="7324441" cy="461665"/>
          </a:xfrm>
          <a:prstGeom prst="rect">
            <a:avLst/>
          </a:prstGeom>
          <a:solidFill>
            <a:schemeClr val="accent3">
              <a:lumMod val="20000"/>
              <a:lumOff val="80000"/>
            </a:schemeClr>
          </a:solidFill>
        </p:spPr>
        <p:txBody>
          <a:bodyPr wrap="none" rtlCol="0" anchor="ctr">
            <a:spAutoFit/>
          </a:bodyPr>
          <a:lstStyle/>
          <a:p>
            <a:r>
              <a:rPr lang="en-US" sz="2400">
                <a:solidFill>
                  <a:schemeClr val="bg1"/>
                </a:solidFill>
              </a:rPr>
              <a:t>cities    beach    adventure     vacation    parks    mountains</a:t>
            </a:r>
          </a:p>
        </p:txBody>
      </p:sp>
    </p:spTree>
    <p:extLst>
      <p:ext uri="{BB962C8B-B14F-4D97-AF65-F5344CB8AC3E}">
        <p14:creationId xmlns:p14="http://schemas.microsoft.com/office/powerpoint/2010/main" val="2144320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a:t>Laura Terrill</a:t>
            </a:r>
          </a:p>
        </p:txBody>
      </p:sp>
      <p:pic>
        <p:nvPicPr>
          <p:cNvPr id="6" name="Picture 5" descr="career_pathways_puzzle.jpg"/>
          <p:cNvPicPr>
            <a:picLocks/>
          </p:cNvPicPr>
          <p:nvPr/>
        </p:nvPicPr>
        <p:blipFill>
          <a:blip r:embed="rId2">
            <a:alphaModFix amt="32000"/>
          </a:blip>
          <a:stretch>
            <a:fillRect/>
          </a:stretch>
        </p:blipFill>
        <p:spPr>
          <a:xfrm>
            <a:off x="-500140" y="0"/>
            <a:ext cx="9924990" cy="7132320"/>
          </a:xfrm>
          <a:prstGeom prst="rect">
            <a:avLst/>
          </a:prstGeom>
        </p:spPr>
      </p:pic>
      <p:sp>
        <p:nvSpPr>
          <p:cNvPr id="7" name="TextBox 6"/>
          <p:cNvSpPr txBox="1">
            <a:spLocks noChangeArrowheads="1"/>
          </p:cNvSpPr>
          <p:nvPr/>
        </p:nvSpPr>
        <p:spPr bwMode="auto">
          <a:xfrm>
            <a:off x="185856" y="557628"/>
            <a:ext cx="8689014" cy="5539979"/>
          </a:xfrm>
          <a:prstGeom prst="rect">
            <a:avLst/>
          </a:prstGeom>
          <a:noFill/>
          <a:ln w="9525">
            <a:noFill/>
            <a:miter lim="800000"/>
            <a:headEnd/>
            <a:tailEnd/>
          </a:ln>
        </p:spPr>
        <p:txBody>
          <a:bodyPr wrap="square">
            <a:prstTxWarp prst="textNoShape">
              <a:avLst/>
            </a:prstTxWarp>
            <a:spAutoFit/>
          </a:bodyPr>
          <a:lstStyle/>
          <a:p>
            <a:pPr algn="ctr"/>
            <a:r>
              <a:rPr lang="en-US" sz="2800">
                <a:solidFill>
                  <a:schemeClr val="bg1"/>
                </a:solidFill>
              </a:rPr>
              <a:t>“If you want to feel secure, </a:t>
            </a:r>
            <a:br>
              <a:rPr lang="en-US" sz="2800">
                <a:solidFill>
                  <a:schemeClr val="bg1"/>
                </a:solidFill>
              </a:rPr>
            </a:br>
            <a:r>
              <a:rPr lang="en-US" sz="2800">
                <a:solidFill>
                  <a:schemeClr val="bg1"/>
                </a:solidFill>
              </a:rPr>
              <a:t>Do what you already know how to do.</a:t>
            </a:r>
          </a:p>
          <a:p>
            <a:pPr algn="ctr"/>
            <a:endParaRPr lang="en-US" sz="2800">
              <a:solidFill>
                <a:schemeClr val="bg1"/>
              </a:solidFill>
            </a:endParaRPr>
          </a:p>
          <a:p>
            <a:pPr algn="ctr"/>
            <a:r>
              <a:rPr lang="en-US" sz="2800">
                <a:solidFill>
                  <a:schemeClr val="bg1"/>
                </a:solidFill>
              </a:rPr>
              <a:t>If you want to be a true professional and continue to grow…</a:t>
            </a:r>
          </a:p>
          <a:p>
            <a:pPr algn="ctr"/>
            <a:r>
              <a:rPr lang="en-US" sz="2800">
                <a:solidFill>
                  <a:schemeClr val="bg1"/>
                </a:solidFill>
              </a:rPr>
              <a:t>Go to the cutting edge of your competence,</a:t>
            </a:r>
          </a:p>
          <a:p>
            <a:pPr algn="ctr"/>
            <a:r>
              <a:rPr lang="en-US" sz="2800">
                <a:solidFill>
                  <a:schemeClr val="bg1"/>
                </a:solidFill>
              </a:rPr>
              <a:t>Which means a temporary loss of security.</a:t>
            </a:r>
          </a:p>
          <a:p>
            <a:pPr algn="ctr"/>
            <a:endParaRPr lang="en-US" sz="2800">
              <a:solidFill>
                <a:schemeClr val="bg1"/>
              </a:solidFill>
            </a:endParaRPr>
          </a:p>
          <a:p>
            <a:pPr algn="ctr"/>
            <a:r>
              <a:rPr lang="en-US" sz="2800">
                <a:solidFill>
                  <a:schemeClr val="bg1"/>
                </a:solidFill>
              </a:rPr>
              <a:t>So whenever you don’t quite </a:t>
            </a:r>
          </a:p>
          <a:p>
            <a:pPr algn="ctr"/>
            <a:r>
              <a:rPr lang="en-US" sz="2800">
                <a:solidFill>
                  <a:schemeClr val="bg1"/>
                </a:solidFill>
              </a:rPr>
              <a:t>know what you’re doing,</a:t>
            </a:r>
          </a:p>
          <a:p>
            <a:pPr algn="ctr"/>
            <a:r>
              <a:rPr lang="en-US" sz="2800">
                <a:solidFill>
                  <a:schemeClr val="bg1"/>
                </a:solidFill>
              </a:rPr>
              <a:t>know you’re growing!”</a:t>
            </a:r>
          </a:p>
          <a:p>
            <a:pPr algn="ctr"/>
            <a:endParaRPr lang="en-US" sz="2800">
              <a:solidFill>
                <a:schemeClr val="bg1"/>
              </a:solidFill>
            </a:endParaRPr>
          </a:p>
          <a:p>
            <a:pPr algn="ctr"/>
            <a:r>
              <a:rPr lang="en-US">
                <a:solidFill>
                  <a:schemeClr val="bg1"/>
                </a:solidFill>
              </a:rPr>
              <a:t>Madeline Hunter 1987</a:t>
            </a:r>
          </a:p>
        </p:txBody>
      </p:sp>
    </p:spTree>
    <p:extLst>
      <p:ext uri="{BB962C8B-B14F-4D97-AF65-F5344CB8AC3E}">
        <p14:creationId xmlns:p14="http://schemas.microsoft.com/office/powerpoint/2010/main" val="1647607990"/>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8"/>
            <a:ext cx="7886700" cy="1325563"/>
          </a:xfrm>
        </p:spPr>
        <p:txBody>
          <a:bodyPr/>
          <a:lstStyle/>
          <a:p>
            <a:pPr algn="ctr"/>
            <a:r>
              <a:rPr lang="en-US" smtClean="0"/>
              <a:t>Thank You</a:t>
            </a:r>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6" name="Content Placeholder 5" descr="HandsEarth.jpg"/>
          <p:cNvPicPr>
            <a:picLocks noGrp="1"/>
          </p:cNvPicPr>
          <p:nvPr>
            <p:ph idx="1"/>
          </p:nvPr>
        </p:nvPicPr>
        <p:blipFill>
          <a:blip r:embed="rId3"/>
          <a:stretch>
            <a:fillRect/>
          </a:stretch>
        </p:blipFill>
        <p:spPr>
          <a:xfrm>
            <a:off x="1303392" y="1393825"/>
            <a:ext cx="6537221" cy="4351338"/>
          </a:xfrm>
          <a:prstGeom prst="rect">
            <a:avLst/>
          </a:prstGeom>
        </p:spPr>
      </p:pic>
      <p:sp>
        <p:nvSpPr>
          <p:cNvPr id="7" name="TextBox 6"/>
          <p:cNvSpPr txBox="1"/>
          <p:nvPr/>
        </p:nvSpPr>
        <p:spPr>
          <a:xfrm>
            <a:off x="1853598" y="5526941"/>
            <a:ext cx="5436804" cy="1200329"/>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algn="ctr"/>
            <a:r>
              <a:rPr lang="en-US" sz="2400" dirty="0"/>
              <a:t>Laura Terrill</a:t>
            </a:r>
          </a:p>
          <a:p>
            <a:pPr algn="ctr"/>
            <a:r>
              <a:rPr lang="en-US" sz="2400" dirty="0" err="1"/>
              <a:t>lterrill@gmail.com</a:t>
            </a:r>
            <a:endParaRPr lang="en-US" sz="2400" dirty="0"/>
          </a:p>
          <a:p>
            <a:pPr algn="ctr"/>
            <a:r>
              <a:rPr lang="en-US" sz="2400" dirty="0" err="1"/>
              <a:t>lterrillhamden.wikispaces.com</a:t>
            </a:r>
            <a:endParaRPr lang="en-US" sz="2400" dirty="0"/>
          </a:p>
        </p:txBody>
      </p:sp>
    </p:spTree>
    <p:extLst>
      <p:ext uri="{BB962C8B-B14F-4D97-AF65-F5344CB8AC3E}">
        <p14:creationId xmlns:p14="http://schemas.microsoft.com/office/powerpoint/2010/main" val="21171190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357188" y="2868613"/>
            <a:ext cx="1175322" cy="646331"/>
          </a:xfrm>
          <a:prstGeom prst="rect">
            <a:avLst/>
          </a:prstGeom>
          <a:noFill/>
          <a:ln w="9525">
            <a:noFill/>
            <a:miter lim="800000"/>
            <a:headEnd/>
            <a:tailEnd/>
          </a:ln>
        </p:spPr>
        <p:txBody>
          <a:bodyPr wrap="none">
            <a:prstTxWarp prst="textNoShape">
              <a:avLst/>
            </a:prstTxWarp>
            <a:spAutoFit/>
          </a:bodyPr>
          <a:lstStyle/>
          <a:p>
            <a:r>
              <a:rPr lang="en-US" dirty="0"/>
              <a:t>Degree of </a:t>
            </a:r>
          </a:p>
          <a:p>
            <a:r>
              <a:rPr lang="en-US" dirty="0"/>
              <a:t>Retention</a:t>
            </a:r>
          </a:p>
        </p:txBody>
      </p:sp>
      <p:sp>
        <p:nvSpPr>
          <p:cNvPr id="113667" name="Text Box 3"/>
          <p:cNvSpPr txBox="1">
            <a:spLocks noChangeArrowheads="1"/>
          </p:cNvSpPr>
          <p:nvPr/>
        </p:nvSpPr>
        <p:spPr bwMode="auto">
          <a:xfrm>
            <a:off x="4056063" y="5940425"/>
            <a:ext cx="1712328" cy="369332"/>
          </a:xfrm>
          <a:prstGeom prst="rect">
            <a:avLst/>
          </a:prstGeom>
          <a:noFill/>
          <a:ln w="9525">
            <a:noFill/>
            <a:miter lim="800000"/>
            <a:headEnd/>
            <a:tailEnd/>
          </a:ln>
        </p:spPr>
        <p:txBody>
          <a:bodyPr wrap="none">
            <a:prstTxWarp prst="textNoShape">
              <a:avLst/>
            </a:prstTxWarp>
            <a:spAutoFit/>
          </a:bodyPr>
          <a:lstStyle/>
          <a:p>
            <a:r>
              <a:rPr lang="en-US"/>
              <a:t>Time in Minutes</a:t>
            </a:r>
          </a:p>
        </p:txBody>
      </p:sp>
      <p:sp>
        <p:nvSpPr>
          <p:cNvPr id="113668" name="Rectangle 4"/>
          <p:cNvSpPr>
            <a:spLocks noGrp="1" noChangeArrowheads="1"/>
          </p:cNvSpPr>
          <p:nvPr>
            <p:ph type="title"/>
          </p:nvPr>
        </p:nvSpPr>
        <p:spPr>
          <a:xfrm>
            <a:off x="357188" y="334297"/>
            <a:ext cx="8229600" cy="990600"/>
          </a:xfrm>
        </p:spPr>
        <p:txBody>
          <a:bodyPr>
            <a:noAutofit/>
          </a:bodyPr>
          <a:lstStyle/>
          <a:p>
            <a:r>
              <a:rPr lang="en-US" sz="3200">
                <a:solidFill>
                  <a:schemeClr val="tx1"/>
                </a:solidFill>
              </a:rPr>
              <a:t>Primacy-Recency</a:t>
            </a:r>
            <a:br>
              <a:rPr lang="en-US" sz="3200">
                <a:solidFill>
                  <a:schemeClr val="tx1"/>
                </a:solidFill>
              </a:rPr>
            </a:br>
            <a:r>
              <a:rPr lang="en-US" sz="2400">
                <a:solidFill>
                  <a:schemeClr val="tx1"/>
                </a:solidFill>
              </a:rPr>
              <a:t>We learn best what we learn first and last.</a:t>
            </a:r>
          </a:p>
        </p:txBody>
      </p:sp>
      <p:pic>
        <p:nvPicPr>
          <p:cNvPr id="113669" name="Picture 5"/>
          <p:cNvPicPr>
            <a:picLocks noChangeAspect="1" noChangeArrowheads="1"/>
          </p:cNvPicPr>
          <p:nvPr/>
        </p:nvPicPr>
        <p:blipFill>
          <a:blip r:embed="rId3"/>
          <a:srcRect/>
          <a:stretch>
            <a:fillRect/>
          </a:stretch>
        </p:blipFill>
        <p:spPr bwMode="auto">
          <a:xfrm>
            <a:off x="1966913" y="1785584"/>
            <a:ext cx="6491287" cy="4270375"/>
          </a:xfrm>
          <a:prstGeom prst="rect">
            <a:avLst/>
          </a:prstGeom>
          <a:noFill/>
          <a:ln w="9525">
            <a:noFill/>
            <a:miter lim="800000"/>
            <a:headEnd/>
            <a:tailEnd/>
          </a:ln>
        </p:spPr>
      </p:pic>
      <p:sp>
        <p:nvSpPr>
          <p:cNvPr id="113670" name="TextBox 5"/>
          <p:cNvSpPr txBox="1">
            <a:spLocks noChangeArrowheads="1"/>
          </p:cNvSpPr>
          <p:nvPr/>
        </p:nvSpPr>
        <p:spPr bwMode="auto">
          <a:xfrm>
            <a:off x="6781800" y="6324600"/>
            <a:ext cx="1923796" cy="338554"/>
          </a:xfrm>
          <a:prstGeom prst="rect">
            <a:avLst/>
          </a:prstGeom>
          <a:noFill/>
          <a:ln w="9525">
            <a:noFill/>
            <a:miter lim="800000"/>
            <a:headEnd/>
            <a:tailEnd/>
          </a:ln>
        </p:spPr>
        <p:txBody>
          <a:bodyPr wrap="none">
            <a:prstTxWarp prst="textNoShape">
              <a:avLst/>
            </a:prstTxWarp>
            <a:spAutoFit/>
          </a:bodyPr>
          <a:lstStyle/>
          <a:p>
            <a:r>
              <a:rPr lang="en-US" sz="1600"/>
              <a:t>Adapted from Sousa</a:t>
            </a:r>
          </a:p>
        </p:txBody>
      </p:sp>
      <p:sp>
        <p:nvSpPr>
          <p:cNvPr id="10" name="TextBox 9"/>
          <p:cNvSpPr txBox="1">
            <a:spLocks noChangeArrowheads="1"/>
          </p:cNvSpPr>
          <p:nvPr/>
        </p:nvSpPr>
        <p:spPr bwMode="auto">
          <a:xfrm>
            <a:off x="2104696" y="4217185"/>
            <a:ext cx="1951367" cy="1015663"/>
          </a:xfrm>
          <a:prstGeom prst="rect">
            <a:avLst/>
          </a:prstGeom>
          <a:noFill/>
          <a:ln w="57150">
            <a:solidFill>
              <a:srgbClr val="ED515C"/>
            </a:solidFill>
            <a:round/>
            <a:headEnd/>
            <a:tailEnd/>
          </a:ln>
        </p:spPr>
        <p:txBody>
          <a:bodyPr wrap="none">
            <a:prstTxWarp prst="textNoShape">
              <a:avLst/>
            </a:prstTxWarp>
            <a:spAutoFit/>
          </a:bodyPr>
          <a:lstStyle/>
          <a:p>
            <a:pPr algn="ctr"/>
            <a:r>
              <a:rPr lang="en-US" sz="2000" b="1">
                <a:solidFill>
                  <a:schemeClr val="bg1"/>
                </a:solidFill>
                <a:ea typeface="Times New Roman" pitchFamily="-101" charset="0"/>
                <a:cs typeface="Times New Roman" pitchFamily="-101" charset="0"/>
              </a:rPr>
              <a:t>Gain Attention /</a:t>
            </a:r>
          </a:p>
          <a:p>
            <a:pPr algn="ctr"/>
            <a:r>
              <a:rPr lang="en-US" sz="2000" b="1">
                <a:solidFill>
                  <a:schemeClr val="bg1"/>
                </a:solidFill>
                <a:ea typeface="Times New Roman" pitchFamily="-101" charset="0"/>
                <a:cs typeface="Times New Roman" pitchFamily="-101" charset="0"/>
              </a:rPr>
              <a:t>Activate Prior</a:t>
            </a:r>
          </a:p>
          <a:p>
            <a:pPr algn="ctr"/>
            <a:r>
              <a:rPr lang="en-US" sz="2000" b="1">
                <a:solidFill>
                  <a:schemeClr val="bg1"/>
                </a:solidFill>
                <a:ea typeface="Times New Roman" pitchFamily="-101" charset="0"/>
                <a:cs typeface="Times New Roman" pitchFamily="-101" charset="0"/>
              </a:rPr>
              <a:t>Knowledge</a:t>
            </a:r>
            <a:endParaRPr lang="en-US" sz="2000" b="1">
              <a:solidFill>
                <a:schemeClr val="bg1"/>
              </a:solidFill>
            </a:endParaRPr>
          </a:p>
        </p:txBody>
      </p:sp>
      <p:sp>
        <p:nvSpPr>
          <p:cNvPr id="11" name="TextBox 10"/>
          <p:cNvSpPr txBox="1">
            <a:spLocks noChangeArrowheads="1"/>
          </p:cNvSpPr>
          <p:nvPr/>
        </p:nvSpPr>
        <p:spPr bwMode="auto">
          <a:xfrm>
            <a:off x="3158167" y="2764928"/>
            <a:ext cx="1529586" cy="369332"/>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rPr>
              <a:t>Provide Input</a:t>
            </a:r>
          </a:p>
        </p:txBody>
      </p:sp>
      <p:sp>
        <p:nvSpPr>
          <p:cNvPr id="12" name="TextBox 11"/>
          <p:cNvSpPr txBox="1">
            <a:spLocks noChangeArrowheads="1"/>
          </p:cNvSpPr>
          <p:nvPr/>
        </p:nvSpPr>
        <p:spPr bwMode="auto">
          <a:xfrm>
            <a:off x="5579644" y="3669397"/>
            <a:ext cx="2164054" cy="646331"/>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ea typeface="Times New Roman" pitchFamily="-101" charset="0"/>
                <a:cs typeface="Times New Roman" pitchFamily="-101" charset="0"/>
              </a:rPr>
              <a:t>Elicit Performance / </a:t>
            </a:r>
          </a:p>
          <a:p>
            <a:r>
              <a:rPr lang="en-US" b="1">
                <a:solidFill>
                  <a:srgbClr val="000000"/>
                </a:solidFill>
                <a:ea typeface="Times New Roman" pitchFamily="-101" charset="0"/>
                <a:cs typeface="Times New Roman" pitchFamily="-101" charset="0"/>
              </a:rPr>
              <a:t>Provide Feedback</a:t>
            </a:r>
            <a:endParaRPr lang="en-US" b="1">
              <a:solidFill>
                <a:srgbClr val="000000"/>
              </a:solidFill>
            </a:endParaRPr>
          </a:p>
        </p:txBody>
      </p:sp>
      <p:sp>
        <p:nvSpPr>
          <p:cNvPr id="2" name="Footer Placeholder 1"/>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20225421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32256</TotalTime>
  <Words>5391</Words>
  <Application>Microsoft Macintosh PowerPoint</Application>
  <PresentationFormat>On-screen Show (4:3)</PresentationFormat>
  <Paragraphs>847</Paragraphs>
  <Slides>83</Slides>
  <Notes>26</Notes>
  <HiddenSlides>0</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83</vt:i4>
      </vt:variant>
    </vt:vector>
  </HeadingPairs>
  <TitlesOfParts>
    <vt:vector size="93" baseType="lpstr">
      <vt:lpstr>Calibri</vt:lpstr>
      <vt:lpstr>Cambria</vt:lpstr>
      <vt:lpstr>Corbel</vt:lpstr>
      <vt:lpstr>Georgia</vt:lpstr>
      <vt:lpstr>ＭＳ Ｐゴシック</vt:lpstr>
      <vt:lpstr>Symbol</vt:lpstr>
      <vt:lpstr>Times New Roman</vt:lpstr>
      <vt:lpstr>Wingdings</vt:lpstr>
      <vt:lpstr>Arial</vt:lpstr>
      <vt:lpstr>Depth</vt:lpstr>
      <vt:lpstr>PowerPoint Presentation</vt:lpstr>
      <vt:lpstr>Workshop Goals:</vt:lpstr>
      <vt:lpstr>lterrillhamden.wikispaces.com</vt:lpstr>
      <vt:lpstr>Using the target language</vt:lpstr>
      <vt:lpstr>PowerPoint Presentation</vt:lpstr>
      <vt:lpstr>PowerPoint Presentation</vt:lpstr>
      <vt:lpstr>PowerPoint Presentation</vt:lpstr>
      <vt:lpstr>Lesson Design</vt:lpstr>
      <vt:lpstr>Primacy-Recency We learn best what we learn first and last.</vt:lpstr>
      <vt:lpstr>I DO….WE DO....YOU DO</vt:lpstr>
      <vt:lpstr>Managing transitions</vt:lpstr>
      <vt:lpstr>Lesson Transitions</vt:lpstr>
      <vt:lpstr>Contemporary Life: City Life EQ: What makes a city special?</vt:lpstr>
      <vt:lpstr>Key Lesson Planning Question</vt:lpstr>
      <vt:lpstr>Setting Daily Objectives</vt:lpstr>
      <vt:lpstr>Setting Lesson Goals</vt:lpstr>
      <vt:lpstr>Student Can-do’s</vt:lpstr>
      <vt:lpstr>Getting Started</vt:lpstr>
      <vt:lpstr>Learning Targets</vt:lpstr>
      <vt:lpstr>Gain Attention/Input — Une journée à Angers</vt:lpstr>
      <vt:lpstr>Brainstorming</vt:lpstr>
      <vt:lpstr>PowerPoint Presentation</vt:lpstr>
      <vt:lpstr>PowerPoint Presentation</vt:lpstr>
      <vt:lpstr>PowerPoint Presentation</vt:lpstr>
      <vt:lpstr>Y a-t-il….? Oui, il y a une cathédrale. Non, il n’y a pas de stade.</vt:lpstr>
      <vt:lpstr>Y a-t-il….? Oui, il y a un/une ______. Non, il n’y a pas de _______.</vt:lpstr>
      <vt:lpstr>Y a-t-il….? Oui, il y a un/une ______. Non, il n’y a pas de _______.</vt:lpstr>
      <vt:lpstr>Y a-t-il….?  un?   une?   de? </vt:lpstr>
      <vt:lpstr>Tu aimes Angers?</vt:lpstr>
      <vt:lpstr>PowerPoint Presentation</vt:lpstr>
      <vt:lpstr>Comment est Angers?</vt:lpstr>
      <vt:lpstr>Comment est Angers?</vt:lpstr>
      <vt:lpstr>Elicit Performance/Provide Feedback</vt:lpstr>
      <vt:lpstr>D’après Clo, qu’est-ce qu’il y a à Angers? According to Clo, what is there in Angers?</vt:lpstr>
      <vt:lpstr>PowerPoint Presentation</vt:lpstr>
      <vt:lpstr>Enhance Retention and Transfer (Homework)</vt:lpstr>
      <vt:lpstr>Reflection</vt:lpstr>
      <vt:lpstr>PowerPoint Presentation</vt:lpstr>
      <vt:lpstr>PowerPoint Presentation</vt:lpstr>
      <vt:lpstr>Qu’est-ce que tu as fait pour célébrer la fête de Saint Valentin?</vt:lpstr>
      <vt:lpstr>Guess the answer.</vt:lpstr>
      <vt:lpstr>Write to incorporate structures.</vt:lpstr>
      <vt:lpstr>Yesterday – Today - Tomorrow</vt:lpstr>
      <vt:lpstr>Getting the most out of a text</vt:lpstr>
      <vt:lpstr>Un enfant réalise son rêve grâce à une photo</vt:lpstr>
      <vt:lpstr>Inferencing</vt:lpstr>
      <vt:lpstr>Daniel fait ses devoirs dans la rue, à la lumière d'un magasin.</vt:lpstr>
      <vt:lpstr>Daniel fait ses devoirs dans la rue, à la lumière d'un magasin.</vt:lpstr>
      <vt:lpstr>                              Sentence Fluency</vt:lpstr>
      <vt:lpstr>Write 5 sentences about Daniel….</vt:lpstr>
      <vt:lpstr>Contemporary Life: Schooling Around the World EQ: What role does school play in our lives</vt:lpstr>
      <vt:lpstr>PowerPoint Presentation</vt:lpstr>
      <vt:lpstr>Assessment of Learning</vt:lpstr>
      <vt:lpstr>City Life Do the tasks match the targeted performance level?  Do they allow students to address the essential question in some way?</vt:lpstr>
      <vt:lpstr>Interpretive Mode</vt:lpstr>
      <vt:lpstr>ACTFL IPA INTERPRETIVE TASK COMPREHENSION GUIDE</vt:lpstr>
      <vt:lpstr>IPA Interpretive Comprehension Literal Comprehension</vt:lpstr>
      <vt:lpstr>IPA Interpretive Comprehension Figurative Comprehension</vt:lpstr>
      <vt:lpstr>PowerPoint Presentation</vt:lpstr>
      <vt:lpstr>Key Word Recognition</vt:lpstr>
      <vt:lpstr>Main Idea</vt:lpstr>
      <vt:lpstr>Supporting Details</vt:lpstr>
      <vt:lpstr>Guessing Meaning from Context</vt:lpstr>
      <vt:lpstr>Inferences</vt:lpstr>
      <vt:lpstr>Cultural Perspectives</vt:lpstr>
      <vt:lpstr> Presentational Mode</vt:lpstr>
      <vt:lpstr>Presentational “Project” Tasks</vt:lpstr>
      <vt:lpstr>Presentational Project Rubric</vt:lpstr>
      <vt:lpstr>Contemporary Life: City Life EQ: What makes a city special?</vt:lpstr>
      <vt:lpstr>Presentational “On Demand” Rubric</vt:lpstr>
      <vt:lpstr>Presentational “On Demand” Rubric, part 2</vt:lpstr>
      <vt:lpstr>Does it Count? </vt:lpstr>
      <vt:lpstr>Inappropriate Grading Practices</vt:lpstr>
      <vt:lpstr>PowerPoint Presentation</vt:lpstr>
      <vt:lpstr>Standards-based Grading</vt:lpstr>
      <vt:lpstr>What about discrete point skills?</vt:lpstr>
      <vt:lpstr>PowerPoint Presentation</vt:lpstr>
      <vt:lpstr>Grammar in context</vt:lpstr>
      <vt:lpstr>Grammar in context</vt:lpstr>
      <vt:lpstr>Vocabulary “Quizzes”</vt:lpstr>
      <vt:lpstr>Vocabulary in Context</vt:lpstr>
      <vt:lpstr>PowerPoint Presentation</vt:lpstr>
      <vt:lpstr>Thank You</vt:lpstr>
    </vt:vector>
  </TitlesOfParts>
  <Company>Educational Consultant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Terrill Laura</dc:creator>
  <cp:lastModifiedBy>Microsoft Office User</cp:lastModifiedBy>
  <cp:revision>366</cp:revision>
  <cp:lastPrinted>2016-07-30T15:58:38Z</cp:lastPrinted>
  <dcterms:created xsi:type="dcterms:W3CDTF">2015-07-10T12:19:10Z</dcterms:created>
  <dcterms:modified xsi:type="dcterms:W3CDTF">2016-08-22T20:52:31Z</dcterms:modified>
</cp:coreProperties>
</file>